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30"/>
  </p:handoutMasterIdLst>
  <p:sldIdLst>
    <p:sldId id="256" r:id="rId2"/>
    <p:sldId id="290" r:id="rId3"/>
    <p:sldId id="277" r:id="rId4"/>
    <p:sldId id="278" r:id="rId5"/>
    <p:sldId id="282" r:id="rId6"/>
    <p:sldId id="283" r:id="rId7"/>
    <p:sldId id="289" r:id="rId8"/>
    <p:sldId id="281" r:id="rId9"/>
    <p:sldId id="259" r:id="rId10"/>
    <p:sldId id="261" r:id="rId11"/>
    <p:sldId id="262" r:id="rId12"/>
    <p:sldId id="263" r:id="rId13"/>
    <p:sldId id="264" r:id="rId14"/>
    <p:sldId id="288" r:id="rId15"/>
    <p:sldId id="265" r:id="rId16"/>
    <p:sldId id="266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87" r:id="rId25"/>
    <p:sldId id="284" r:id="rId26"/>
    <p:sldId id="286" r:id="rId27"/>
    <p:sldId id="268" r:id="rId28"/>
    <p:sldId id="285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00CC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E5DE2-4522-4C32-9CB6-BF858687986C}" type="datetimeFigureOut">
              <a:rPr lang="en-US" smtClean="0"/>
              <a:pPr/>
              <a:t>6/13/2012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CDD60-50D3-490A-90D3-8CBB6C4DCC0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8C98-1E4A-4EBF-997E-C01312F1E23C}" type="datetimeFigureOut">
              <a:rPr lang="en-US" smtClean="0"/>
              <a:pPr/>
              <a:t>6/13/2012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81657-7342-4F92-8D2D-59F9BC7D9A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8C98-1E4A-4EBF-997E-C01312F1E23C}" type="datetimeFigureOut">
              <a:rPr lang="en-US" smtClean="0"/>
              <a:pPr/>
              <a:t>6/13/2012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81657-7342-4F92-8D2D-59F9BC7D9A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8C98-1E4A-4EBF-997E-C01312F1E23C}" type="datetimeFigureOut">
              <a:rPr lang="en-US" smtClean="0"/>
              <a:pPr/>
              <a:t>6/13/2012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81657-7342-4F92-8D2D-59F9BC7D9A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8C98-1E4A-4EBF-997E-C01312F1E23C}" type="datetimeFigureOut">
              <a:rPr lang="en-US" smtClean="0"/>
              <a:pPr/>
              <a:t>6/13/2012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81657-7342-4F92-8D2D-59F9BC7D9A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8C98-1E4A-4EBF-997E-C01312F1E23C}" type="datetimeFigureOut">
              <a:rPr lang="en-US" smtClean="0"/>
              <a:pPr/>
              <a:t>6/13/2012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81657-7342-4F92-8D2D-59F9BC7D9A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8C98-1E4A-4EBF-997E-C01312F1E23C}" type="datetimeFigureOut">
              <a:rPr lang="en-US" smtClean="0"/>
              <a:pPr/>
              <a:t>6/13/2012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81657-7342-4F92-8D2D-59F9BC7D9A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8C98-1E4A-4EBF-997E-C01312F1E23C}" type="datetimeFigureOut">
              <a:rPr lang="en-US" smtClean="0"/>
              <a:pPr/>
              <a:t>6/13/2012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81657-7342-4F92-8D2D-59F9BC7D9A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8C98-1E4A-4EBF-997E-C01312F1E23C}" type="datetimeFigureOut">
              <a:rPr lang="en-US" smtClean="0"/>
              <a:pPr/>
              <a:t>6/13/2012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81657-7342-4F92-8D2D-59F9BC7D9A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8C98-1E4A-4EBF-997E-C01312F1E23C}" type="datetimeFigureOut">
              <a:rPr lang="en-US" smtClean="0"/>
              <a:pPr/>
              <a:t>6/13/2012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F281657-7342-4F92-8D2D-59F9BC7D9A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8C98-1E4A-4EBF-997E-C01312F1E23C}" type="datetimeFigureOut">
              <a:rPr lang="en-US" smtClean="0"/>
              <a:pPr/>
              <a:t>6/13/2012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81657-7342-4F92-8D2D-59F9BC7D9A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8C98-1E4A-4EBF-997E-C01312F1E23C}" type="datetimeFigureOut">
              <a:rPr lang="en-US" smtClean="0"/>
              <a:pPr/>
              <a:t>6/13/2012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81657-7342-4F92-8D2D-59F9BC7D9A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7778C98-1E4A-4EBF-997E-C01312F1E23C}" type="datetimeFigureOut">
              <a:rPr lang="en-US" smtClean="0"/>
              <a:pPr/>
              <a:t>6/13/2012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F281657-7342-4F92-8D2D-59F9BC7D9A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audio" Target="../media/audio1.wav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23.jpeg"/><Relationship Id="rId5" Type="http://schemas.openxmlformats.org/officeDocument/2006/relationships/audio" Target="../media/audio3.wav"/><Relationship Id="rId10" Type="http://schemas.openxmlformats.org/officeDocument/2006/relationships/image" Target="../media/image22.jpeg"/><Relationship Id="rId4" Type="http://schemas.openxmlformats.org/officeDocument/2006/relationships/audio" Target="../media/audio2.wav"/><Relationship Id="rId9" Type="http://schemas.openxmlformats.org/officeDocument/2006/relationships/image" Target="../media/image21.jpeg"/><Relationship Id="rId14" Type="http://schemas.openxmlformats.org/officeDocument/2006/relationships/image" Target="../media/image2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9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Relationship Id="rId9" Type="http://schemas.openxmlformats.org/officeDocument/2006/relationships/image" Target="../media/image4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jpeg"/><Relationship Id="rId4" Type="http://schemas.openxmlformats.org/officeDocument/2006/relationships/image" Target="../media/image6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56.png"/><Relationship Id="rId7" Type="http://schemas.openxmlformats.org/officeDocument/2006/relationships/image" Target="../media/image53.jpeg"/><Relationship Id="rId12" Type="http://schemas.openxmlformats.org/officeDocument/2006/relationships/image" Target="../media/image71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11" Type="http://schemas.openxmlformats.org/officeDocument/2006/relationships/image" Target="../media/image46.png"/><Relationship Id="rId5" Type="http://schemas.openxmlformats.org/officeDocument/2006/relationships/image" Target="../media/image50.jpeg"/><Relationship Id="rId10" Type="http://schemas.openxmlformats.org/officeDocument/2006/relationships/image" Target="../media/image47.png"/><Relationship Id="rId4" Type="http://schemas.openxmlformats.org/officeDocument/2006/relationships/image" Target="../media/image67.jpeg"/><Relationship Id="rId9" Type="http://schemas.openxmlformats.org/officeDocument/2006/relationships/image" Target="../media/image70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13.jpe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219200"/>
            <a:ext cx="640080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4" name="Rectangle 83"/>
          <p:cNvSpPr/>
          <p:nvPr/>
        </p:nvSpPr>
        <p:spPr>
          <a:xfrm>
            <a:off x="838200" y="5334000"/>
            <a:ext cx="6864893" cy="6858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FadeUp">
              <a:avLst>
                <a:gd name="adj" fmla="val 8958"/>
              </a:avLst>
            </a:prstTxWarp>
            <a:spAutoFit/>
          </a:bodyPr>
          <a:lstStyle/>
          <a:p>
            <a:pPr algn="ctr"/>
            <a:r>
              <a:rPr lang="en-US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The Caring Family</a:t>
            </a:r>
            <a:endParaRPr 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762000"/>
            <a:ext cx="1600200" cy="35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1219200" y="2590800"/>
            <a:ext cx="64008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000" b="1" cap="all" spc="0" dirty="0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At</a:t>
            </a:r>
          </a:p>
          <a:p>
            <a:pPr algn="ctr"/>
            <a:r>
              <a:rPr lang="en-US" sz="4000" b="1" cap="all" dirty="0" err="1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Apnabiz</a:t>
            </a:r>
            <a:endParaRPr lang="en-US" sz="4000" b="1" cap="all" dirty="0" smtClean="0">
              <a:ln/>
              <a:solidFill>
                <a:srgbClr val="FFFF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en-US" sz="4000" b="1" cap="all" dirty="0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Success opportunity presentation (sop)</a:t>
            </a:r>
            <a:endParaRPr lang="en-US" sz="4000" b="1" cap="all" spc="0" dirty="0">
              <a:ln/>
              <a:solidFill>
                <a:srgbClr val="FFFF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Administrator\Desktop\Poor school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4800600"/>
            <a:ext cx="2924175" cy="1562100"/>
          </a:xfrm>
          <a:prstGeom prst="rect">
            <a:avLst/>
          </a:prstGeom>
          <a:noFill/>
        </p:spPr>
      </p:pic>
      <p:pic>
        <p:nvPicPr>
          <p:cNvPr id="46083" name="Picture 3" descr="C:\Documents and Settings\Administrator\Desktop\unploymen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96075" y="2438400"/>
            <a:ext cx="1914525" cy="2390775"/>
          </a:xfrm>
          <a:prstGeom prst="rect">
            <a:avLst/>
          </a:prstGeom>
          <a:noFill/>
        </p:spPr>
      </p:pic>
      <p:pic>
        <p:nvPicPr>
          <p:cNvPr id="46084" name="Picture 4" descr="C:\Documents and Settings\Administrator\Desktop\utility bill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0400" y="2057400"/>
            <a:ext cx="2771775" cy="1647825"/>
          </a:xfrm>
          <a:prstGeom prst="rect">
            <a:avLst/>
          </a:prstGeom>
          <a:noFill/>
        </p:spPr>
      </p:pic>
      <p:sp>
        <p:nvSpPr>
          <p:cNvPr id="7" name="Text Box 20"/>
          <p:cNvSpPr txBox="1">
            <a:spLocks noChangeArrowheads="1"/>
          </p:cNvSpPr>
          <p:nvPr/>
        </p:nvSpPr>
        <p:spPr bwMode="auto">
          <a:xfrm>
            <a:off x="2590800" y="533400"/>
            <a:ext cx="3850734" cy="98488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2">
                <a:alpha val="50000"/>
              </a:schemeClr>
            </a:outerShdw>
          </a:effectLst>
        </p:spPr>
        <p:txBody>
          <a:bodyPr wrap="none" tIns="0" bIns="0">
            <a:spAutoFit/>
          </a:bodyPr>
          <a:lstStyle/>
          <a:p>
            <a:pPr algn="ctr"/>
            <a:r>
              <a:rPr lang="en-US" sz="3200" b="1" dirty="0">
                <a:solidFill>
                  <a:srgbClr val="FF6600"/>
                </a:solidFill>
                <a:latin typeface="Tahoma" pitchFamily="34" charset="0"/>
                <a:cs typeface="Tahoma" pitchFamily="34" charset="0"/>
              </a:rPr>
              <a:t>Facts About </a:t>
            </a:r>
            <a:r>
              <a:rPr lang="en-US" sz="3200" b="1" dirty="0" smtClean="0">
                <a:solidFill>
                  <a:srgbClr val="FF6600"/>
                </a:solidFill>
                <a:latin typeface="Tahoma" pitchFamily="34" charset="0"/>
                <a:cs typeface="Tahoma" pitchFamily="34" charset="0"/>
              </a:rPr>
              <a:t>Life</a:t>
            </a:r>
          </a:p>
          <a:p>
            <a:pPr algn="ctr"/>
            <a:r>
              <a:rPr lang="en-US" sz="3200" b="1" dirty="0" smtClean="0">
                <a:solidFill>
                  <a:srgbClr val="FF6600"/>
                </a:solidFill>
                <a:latin typeface="Tahoma" pitchFamily="34" charset="0"/>
                <a:cs typeface="Tahoma" pitchFamily="34" charset="0"/>
              </a:rPr>
              <a:t>And our dreams </a:t>
            </a:r>
            <a:r>
              <a:rPr lang="en-US" sz="3200" b="1" dirty="0">
                <a:solidFill>
                  <a:srgbClr val="FF6600"/>
                </a:solidFill>
                <a:latin typeface="Tahoma" pitchFamily="34" charset="0"/>
                <a:cs typeface="Tahoma" pitchFamily="34" charset="0"/>
              </a:rPr>
              <a:t>!!</a:t>
            </a:r>
          </a:p>
        </p:txBody>
      </p:sp>
      <p:pic>
        <p:nvPicPr>
          <p:cNvPr id="8" name="Picture 21" descr="56007804"/>
          <p:cNvPicPr>
            <a:picLocks noChangeAspect="1" noChangeArrowheads="1"/>
          </p:cNvPicPr>
          <p:nvPr/>
        </p:nvPicPr>
        <p:blipFill>
          <a:blip r:embed="rId5"/>
          <a:srcRect t="10069"/>
          <a:stretch>
            <a:fillRect/>
          </a:stretch>
        </p:blipFill>
        <p:spPr bwMode="auto">
          <a:xfrm>
            <a:off x="1077912" y="1924050"/>
            <a:ext cx="1296987" cy="1276350"/>
          </a:xfrm>
          <a:prstGeom prst="rect">
            <a:avLst/>
          </a:prstGeom>
          <a:noFill/>
        </p:spPr>
      </p:pic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696912" y="1543050"/>
            <a:ext cx="2046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en-US" sz="2000" b="1" u="none" dirty="0">
                <a:solidFill>
                  <a:schemeClr val="accent2"/>
                </a:solidFill>
                <a:latin typeface="Comic Sans MS" pitchFamily="66" charset="0"/>
              </a:rPr>
              <a:t>Unstable jobs</a:t>
            </a: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3429001" y="1676400"/>
            <a:ext cx="2362199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en-US" sz="2000" b="1" u="none" dirty="0" smtClean="0">
                <a:solidFill>
                  <a:srgbClr val="FF0000"/>
                </a:solidFill>
                <a:latin typeface="Comic Sans MS" pitchFamily="66" charset="0"/>
              </a:rPr>
              <a:t>High Utility </a:t>
            </a:r>
            <a:r>
              <a:rPr lang="en-US" altLang="en-US" sz="2000" b="1" u="none" dirty="0">
                <a:solidFill>
                  <a:srgbClr val="FF0000"/>
                </a:solidFill>
                <a:latin typeface="Comic Sans MS" pitchFamily="66" charset="0"/>
              </a:rPr>
              <a:t>bills</a:t>
            </a: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6619875" y="2057400"/>
            <a:ext cx="1981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en-US" sz="2000" b="1" u="none" dirty="0" smtClean="0">
                <a:solidFill>
                  <a:schemeClr val="accent2"/>
                </a:solidFill>
                <a:latin typeface="Comic Sans MS" pitchFamily="66" charset="0"/>
              </a:rPr>
              <a:t>Unemployment</a:t>
            </a:r>
            <a:endParaRPr lang="en-US" altLang="en-US" sz="2000" b="1" u="none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3886200" y="4419600"/>
            <a:ext cx="2057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en-US" sz="2000" b="1" u="none" dirty="0" smtClean="0">
                <a:solidFill>
                  <a:srgbClr val="FF0000"/>
                </a:solidFill>
                <a:latin typeface="Comic Sans MS" pitchFamily="66" charset="0"/>
              </a:rPr>
              <a:t>Poor Schooling</a:t>
            </a:r>
            <a:endParaRPr lang="en-US" altLang="en-US" sz="2000" b="1" u="none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762000" y="3657600"/>
            <a:ext cx="19812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en-US" sz="2000" b="1" u="none" dirty="0" smtClean="0">
                <a:solidFill>
                  <a:schemeClr val="accent2"/>
                </a:solidFill>
                <a:latin typeface="Comic Sans MS" pitchFamily="66" charset="0"/>
              </a:rPr>
              <a:t>No money </a:t>
            </a:r>
            <a:r>
              <a:rPr lang="en-US" altLang="en-US" sz="2000" b="1" dirty="0" smtClean="0">
                <a:solidFill>
                  <a:schemeClr val="accent2"/>
                </a:solidFill>
                <a:latin typeface="Comic Sans MS" pitchFamily="66" charset="0"/>
              </a:rPr>
              <a:t>t</a:t>
            </a:r>
            <a:r>
              <a:rPr lang="en-US" altLang="en-US" sz="2000" b="1" u="none" dirty="0" smtClean="0">
                <a:solidFill>
                  <a:schemeClr val="accent2"/>
                </a:solidFill>
                <a:latin typeface="Comic Sans MS" pitchFamily="66" charset="0"/>
              </a:rPr>
              <a:t>o</a:t>
            </a:r>
          </a:p>
          <a:p>
            <a:pPr algn="ctr" eaLnBrk="0" hangingPunct="0"/>
            <a:r>
              <a:rPr lang="en-US" altLang="en-US" sz="2000" b="1" u="none" dirty="0" smtClean="0">
                <a:solidFill>
                  <a:schemeClr val="accent2"/>
                </a:solidFill>
                <a:latin typeface="Comic Sans MS" pitchFamily="66" charset="0"/>
              </a:rPr>
              <a:t>start business</a:t>
            </a:r>
            <a:endParaRPr lang="en-US" altLang="en-US" sz="2000" b="1" u="none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pic>
        <p:nvPicPr>
          <p:cNvPr id="14" name="Picture 23" descr="200327457-00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1F0EE"/>
              </a:clrFrom>
              <a:clrTo>
                <a:srgbClr val="F1F0EE">
                  <a:alpha val="0"/>
                </a:srgbClr>
              </a:clrTo>
            </a:clrChange>
          </a:blip>
          <a:srcRect b="10365"/>
          <a:stretch>
            <a:fillRect/>
          </a:stretch>
        </p:blipFill>
        <p:spPr bwMode="auto">
          <a:xfrm>
            <a:off x="990600" y="4038600"/>
            <a:ext cx="1558925" cy="2225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10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1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908175" y="381000"/>
            <a:ext cx="70834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u="none" dirty="0">
                <a:solidFill>
                  <a:srgbClr val="800080"/>
                </a:solidFill>
                <a:latin typeface="Tahoma" pitchFamily="34" charset="0"/>
                <a:cs typeface="Arial" charset="0"/>
              </a:rPr>
              <a:t>Are you ready to change your life?!</a:t>
            </a:r>
            <a:r>
              <a:rPr lang="en-US" sz="2800" u="none" dirty="0">
                <a:solidFill>
                  <a:srgbClr val="800080"/>
                </a:solidFill>
                <a:latin typeface="Tahoma" pitchFamily="34" charset="0"/>
                <a:cs typeface="Arial" charset="0"/>
              </a:rPr>
              <a:t>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505200" y="1600200"/>
            <a:ext cx="487704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Then</a:t>
            </a:r>
          </a:p>
          <a:p>
            <a:pPr algn="ctr"/>
            <a:r>
              <a:rPr 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The only Solution</a:t>
            </a:r>
            <a:endParaRPr lang="en-US" sz="4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198" name="AutoShape 6" descr="data:image/jpeg;base64,/9j/4AAQSkZJRgABAQAAAQABAAD/2wCEAAkGBhISEBIUERQSFRQUFxcYGBIYFRQUFxcVFRIWFRoXEhcXHCYeFxojGhQWHzAgIycpLCwsFx4xNTwqNSYrLCkBCQoKDgwOGg8PGjAlHyQuMzAyKjUsLC8uLDQsLDQtLDA0LS8qLCwpLywtLCwpLSwsLDQuLywqLCkxNCwsLCwsLP/AABEIAMIBAwMBIgACEQEDEQH/xAAbAAEAAwEBAQEAAAAAAAAAAAAABAUGAwcCAf/EAEQQAAEDAQUFBQUFBQUJAAAAAAEAAhEDBAUSITEGQVFhcRMigZGhMkJSscFygpKy0QcUI2JzJLPS4fAVFjM0Q0RjosL/xAAaAQEAAgMBAAAAAAAAAAAAAAAABAUCAwYB/8QAMhEAAgICAQIEAwcEAwEAAAAAAAECAwQRIRIxBUFRYRNx8CIygZGhscEUM9HhFSNCov/aAAwDAQACEQMRAD8A9xREQBERAEREAREQBERAEREAREQBERAEREAREQBERAEREARFHt1ubSYXv00A3knQBYykopyfY9jFyekSEWcdtJUObWtA6E+ZkK1uq8xWaTEOaYcPkRyP0KiU51N0+iD5JFmNZXHqkiciIppGCIiAIiIAiIgCIiAIiIAiIgCIiAIiIAiIgCIiAIiIAiKovq+uyIYyC9wnPQDTzOfktVtsaoOc+xsrrlZLpiW6LLf7RrjPGfIfKFbXPe/ay10B7c+o4hRKPEKrp9C2n7m6zFnCPV3RZoiKwIoWZ2/xCzseNGVGl3QhzZPiR5rTLla7KyqxzKgDmPBBad4K1XV/Eg4epsqn0TUvQwtO92YBEaKfsbay+0Vo9nAJ64sv/pZi+NlKlOqadmrB7BriyLM8mkjJ56RzWr2br0LLTwBtQOOb6hwuLnRr3TkBuAH1XP49cKb05yS0XF0nOp9Ee5rEXOjXa9oc0gg7wui6RNNbRSNa4YREXp4EREAREQBERAEREAREQBERAEREAXCpbqbTDnsB4FwlVe0l7GmG02mHPkk7w0ZZcyfkVSUKIO9VGX4j8Gfw4Lb8yfRh9cOuT0jaU6ocJaQRxBB+S+linWt1B2Jpz9DyK2FltAqMa8aOAI8RKkYWaslNNaaNWRjOrT3tM6oiKeRQsFf1qw3hUxfCyOmAfWVvVm9rtlTag2pScGVmCATOFzZnC6MxBkg8z4Qs2l3VdMe/clYlqrs3LsVFW8hGq67LWkvtmWgpunzaPmsfYrttlat2LWtxZnEXgMhpgua73hPCV6Vsts0LIx2J2Oq+MT4gADRrBwEnr5AVOFiSdin5Iscm+EIOC7svERF0ZSBZ29r8L3ClQxEuy7vtO44T7reLv9GHft6132o2azkY4jCchhNMOLnZZDvRPLLMq2uC4OwBc92Oq7IuiABrhYNwnz8gK6yVmRJ1w4inpv8AhE2EYUx65ctrhf5Mp++EPfTLTTcwwWGJG+csiCCDO+V3uqyCvaAxznAYHO7pgyC0Dd/MT4KXtxYML6Vobv8A4T+hlzD4HEPvBQtnq+G10ifexN82mPUBVTojTkqD5W/3LFXOyhyXfRZ2Kq+yWgU6nsVDGLRp3Bw4HQEc+ELVql2va390eTEgsLeOLGBl4EjoSrSx1MVNh4tB8SArqiHwpupPjuvbfkVV0viRVj79n7nZERTCMEREAREQBERAEUG8r1bSEauOjfqeSpH3zWccnRyACg5GfVQ+l8v2JVWLOxbXCNSizlnvyo324cPAHwIV9ZrS2o0OaZB/1B5rPHzKsj7nf0MLaJ1d+x1REUs0BERAYLbyqWWmmdzqcDq17p/MPNVlmvaFvNodn6drpYHktIMsqDVrvqDvH+RXll/XDabI/C6KgILg9k+yDHeac2/LmVz+diPrdnky6xMhOCh5otb0vUFq9EuKgWWag12optkcDhBIWB2P2aFV7KtpqU4EObQDpcTqO0nQD4RM/P0xSvDaOhOfqR863q1BLsEX494AJJAA1JVTeF/saw9m4F3Hc3mZVhbfXStzZBrqlY9RRKt16Mp5e074B8ydwWOv3agE4HvGf/SacvvH3laWG4alY4qxcymc8MxUqc3n3By16Ko20u+m2vZWMY1rWsdAAjVw8zlqqjId9tbsn9mPp5v5llQqoWKEeX6lG+0nEHCQRpGo4RC0l0bbVGOdStLXYmGCHDC8f4vrxVZs9ZQ+20m7muLj9wFw9QFub32ds9pg1mS5uQeCWuA4Ym6jkclhhY9koOdctPf4GzLugpKE47RFte11AU5Y4F50aQcuql3DeZr03OMS15bI3wAZ8nBQ6WxFjaI7MnmalQnwOLLwVrd13U6FMMpCGiTqSSTqSTmSrSuF/wATqskta7Ir5zp6OmCe992d+zE4oExExnHCeC+kUe2W9lIS8xwGpPQBTUm3pERtJbZXbW2fHZiD8dP+9avP7Q82a2UHkkseQ/Pd2ddzHD8LQfFbC89oW1gKbGmHOb3iQPZdi0H2eKyO0L+3Fna1pmkKknWQ9+IdND5qnz63C9uXlFP/AOiywrFOpKPm3+x6RfV1C0USzEWmQ5rxnhc0yDG8bo4FdrtsZpUmMLsRAzdESSSSQNwk6KLs9bm1LPS70uDGhw3ghoBnxCs1ZxjFtWa5a/TuQXJpdG+EwiIthgEREAREQBERAed3repNpqzue5vg04R8l3sNvaTmqvbiwuoWpz4/h1jia7di95vWc+h5FU9C8I3rkcmmSslv1OjqnGVaXsbK8LQAMlM2Mt+J9Vm6A4dZg/TyWKr3rLdVrv2dWJ2CpXcID4azmGkyRykx90rd4fXL46aNWW4xocTZIiLqChCIoF53q2kDoXc9Bzd+m9a7LI1x6pPgyhBzeon7el6Ci34nn2W/U8AsLelsJLi52J7teQ4DgOSsrFTqWyo7s3EU579ojN38lLd9B6LGNoOZXrMc4uwPe2TrDXkfRc9lztvXXLiPkv5LrFjCp9K5l5k+z2CtXLmWeMYaXAEwO6RlPHPKVdXPdV6NiZYBuNVufg0uC+tgf+Zf/TP52LfKVhYkLK1N737GnKyZwn0rWjN1rLay2Htx8hUb8jAUe6Lse+0Bz6TmMZmcQAl+4N+ITnOmQWsRS/8Aj6utTbba9WRP6ufS4pJbCxm2MOtNIb2MJP3nZflPmtmSsFaP7RVe4a1XhjOTfZB8GifNYeJT1WoLvJmzBj9tzfZIbBNDrTWdrhZHi54/wrerzfY6qbLbalB+cvdTxcc5Y7xy/EvSFswNKrp803swzNuzq9UFDvK9GUGy7U6NGpP0UxQrfdNOt7eKYiQd3Q5eisI63yQnvXBm6+1VYuluFo+GJ8yfpC+Lbf7KoONjwS3CcLxBEzmCOK5X7c7KBbDz3pgRGnHd6BU9WiSIBEnLgJOQ6Zq3qjRbDfTrRWTlbVLXVvZ2ZQdge9p3HCDulV13X02m8h4IExMZQMtVOtF4BtM08D+0HdLRDhi09ppI1VNRs5Lo4krmsLAsz/ivITjtrT+W+Oe6SZe5WZDEUFS0+Hv8denm2auw33TozVpupuBEFpOesqS/aesX4mkNHwQCPXNZ2z3XTJGbJ4Et3KU1oMSTHIx8lc4OBHFjKHX1+i44/VlVmZkshxl0uHq/X9EbCwbSB2VVuE/FOXkcx6q7WeuGy2WoDhYcTYJDs9ZgiMjod25aFaLeJNa17Eir7u979wiItRsCIiAIiICPbrBTrMLKrGvYdWkeo4HmF57tV+z2nRpmpZ6r2mQBSf3gSTo12oyk5zovSljr1tfb1C4n+HTnDz4u8fkq7xCyFde2tt9vr2JuHGUp8Phd/r3MNYbic14NoggQcAOR+0RnHIQt9dW2TMTab2ta2AAWiA0DId3h0WUtVqxOML7s+zNoqsFez4X5lrqZIa4YcwWk5EZ6EjxVNj239f8A1/kWt9dXT9v8z1JjwRIIIO8ZhR7beLaYzzduaNfHgFibHdd5gQKYZ1qMH5CV+W257ewS5oeN4puLiPuwCfCVazysjo4r0/ry0Vscenq5mtHe2bU1y4NpEue4xhAEydzd4VhYdkHVIfbXl+/sWkhg+2Rm8+nVfeyezPZxXrA9sZhpOTGnLQe8RrwmOK069xcRtKd22/R+R5fkJPoq4XqvM+KVJrWhrQGtAgNAAAHAAaLy/aey4bfaMO8h3i5jSfUleprzLaUH99tMay2PGmyF74n/AGl8/wCD3A/uP5E/9n5/tD+dM+j2rfLy39ntsw2luLV4cwzxPe+bYXqLnACTkOKz8P8A7WvRmGcv+zfsfqKit+1lNmVMdoeOjfPf4Lnd21zHSK0MO4iS0j5gq4/pbenq6fr5FX/UV9XTskbSXs2nScwOHaPGENGoDsiTwylZSleZpVW4A0ljSBMnvuG6DqGyPvKRbjTq2xxY4OEAl2WuEacgAFR3jUNCsHO9lxOfPn4LmcjIX9U2ltxWkvf/AF3/AAL6indCi397lv2/32/EmUqhbam1XjE/F2j92e4Dhn8luLu2gp1YGbXHc4ZHo7RZGk6nWGJhGKMxOa6XbaKTHxVNU4HSMJaRrMEHPyKsPCrarK3Uov4nLfv9ehB8RjZCz4jaUOF8vr1N8izlu2sEDsQSZzLhlHCJlSLu2oY+BUGB3H3T47vFWzxbVHq0V6yK3Lp2T7wuqnWHfGY0I16cCOqjG4Guc01HF4bENLWgd3TFGqtQUUc3lHbtk6L82jA7iMx+o8CFQU9jqnbYTk3e/UR139Mit2izjOUeEzFwjLuivslxUWNgMacolwBJ+g8Fw/3cY0PFM4A+JENcMuE5+qt0WBkQbtultHEQS5zokmN2gEdVOREAREQBERAEREBXbQ2vs7NVcNYgdXEN+q86ve8iyzw3Urd7ZsJsVWPdwu8BUaT6SsjspdItTq4f7PZFk8HVDkRzGElUmdVK3IjH2LXEnGumUn6meu90szzK9C2AqzQqN4VJ82N/Qrzux0XMc9jtWktPVpIPqFtP2e2n+JWZxa134SQfzBRsJ9OSiRlrqoZuERF0hRBF+ExqoBv6hjDO0BcTGUkSeJGSyjGUuyMXJR7ssF5xfFRpt9Qn2e1pgnXJuAO/KVvLztopUnvPujLmTkB5kLzO003DC50mSXEneTOZ8VV5bjO2qlvvJfvosMZSjXZavJP/ACQ6lpDLbVfSkDtTUbu1djjzK0V535WrgS4Nb8ABg9c5KprnFJ75fqVc2i7Y9leeG59FGTNWLUZPh+noeeI4lttEeh/aS5XqVpqx7QjnqPPd4r6c1fVK2HEW4QDJAGEOkTlBMyYhdG0QzC14c0aAYZMAcCRlp5rt67k11b4/X9Dk51tPWuf0KhlqdRrEmS0x4ZfJWV8XhQqUYDg4kZAZkHco1qzIkQfn0K+6FJuHFGYVPf4JTfkLJhJxe9te/wDBaVeK2VU/BnHa1pfL+SvsV3A5g4TykfJW1msoaIHnxK+7HY8Ml5w5ezq7xG7xIXe0ENwd2pmHElwiACIiNdVZuzHrnxrfrr+SD0Xzj56+vI+WRvJ6ASfWAPE+atbHc1V+YpADi8n/AC/KodnxtLXMBBPsujXpIzWuuO8DVpkuiWuLSREGIzEZb/RRMuyxcqXHsSMWFcuHHn3Ot12V9OnheQTOUTAEDIT4qYiKr7liEREAREQBERAEREAREQBERAcbXZhUpvY7R7S09HCPqsrsCzB2zHe2DB+1TJafmFsFgryZUsdoqOLKjm1Hl7KrQXDE4kw6NDmRB1HkIGW3XKFsVvXf5MmY2pxlW3rZmrfUi1Wj+rV/vHLtspefY2jGZBDiHDfhOR8hB8FEtRxVazyILnvMcC5xMeqk7RV2muyqxmAFrWOEzJY2A48y0R90KrrpnNTur/8ALT/NljO2EXCqf/rf6I9dxiJkRx3KpvTaWjREBwe86NBHqd3zWEpW9z2gOc4hoAAJJAA0hfREjPRdnh40b6o3b4fl+6/g5TKyZU2Sq128/wCSbeN71ax77svgGTfLf4qAV2ZddbDipseW6wQcMD4XHT5Lm10gHiJ81b1SivsJa0Vdil9587Pi3X3VwtY97izE3IwemequnNFSlEZQqG02UPaQd652a2V2NwNeI0zGfnK5nxrwe7ItjdjL2a4X4l94Z4lXVW67n57T7/gUosr6b3BriC0kctVdWS/rQ1uEta7nJ/RRxQIJkyTqeasWMgKyl4Nj3RTuiurXOuOfMhf8pdW2q5fZ8t8/I52bFEvPeJnp0UmSTJJJO85lfLWq4uu7X1f+HhY0aumXeevkGjmVOsshjQUUuEtL8CHCE8mbbffllf8AuLnCCIB45fNLuuWo6oGtIO/EDoOZ3ddc8s81r7LszSbm/E88zA8hr4kqzoWVjBDGtb0AHmqq3MnPtwWVWLGHfkg3bcNOkBlid8RG/wDlG75qXbLAyq3C8TwOhB4g7lIRQyWU7tnAQGmrUwjRuWXTL6KxsljZSaGsEDzJPEruiAIiIAiIgCIiAIiIAiIgCIiAL4qVQ0S4gAbyYHmVR3ptU1ktpQ93xe6OnxfJZe2W6pVM1HF3yHQaBTqcKdnMuEQrcyEOI8s11o2soNMDE7m0ZeZifBT7bbQyi+pua0uHPKR55LzhxX3VvaqWCkXksJAwmDoZAnXUBZZ2IqaJWwf3U2eYeS7bVCfm0VjLPLmAkDE4AuOgkiSeS/Lxgwyd5Os6ZanqtRTu+maemaxl80XNeQNWn0K5XwuTupuoh95pNe+nz9e7OhznGFtd0vuxen+XBpLuuf8AhgyudZjqc5ZwcJ3SQQD1Bz8FU3RtE6nk8GPMK1vC/mVWhtIEkxJjILd4dZm4l3wHBuMnytPz80/L9jRnwxsmHxlJbXZ8eXk15n5Z6rqpDRjc74MyfAb10e3CS1wl0HfAYdBPE7489VxYvpd30S1rfHtwcg5x3vXJybVMw4Qdx3Hpz5L4rCHeqsqN0VKo7rHEcfZHUOOS6WS66naYMM1BlilpGHXEIkDXU6bhOY0yyY07Unv9/wATdCiVvMVr9ivo2EzLzhnOIlxHGPdHNxHKVafuR7GoWUHuOE4XknIxqNAfVaa7dnWU8399+snMA8QDqeZzVsWqrtzbbHw9L2LKvErguVs8zstNzzDWuLgJLQCTHHLcpdAVKTw7NjgdDIJ4iNY4zl4wtXW2cZixU3Opn+XTPhw8F0stwU2OxOLnuGcuOU8Y/VZSzpuHS0YLCgp9Wyyacl+oigE4IiIAiIgCIiAIiIAiIgCIiAIiIAol608VCo3i0j0UtfjggPM11s9jfUnA1zo1gadTuVhe91dlWkyKbjry4cnD1EcFLue56tRkl7qdM7hPe6DQDmcyrd+IJQWlyVKwH1vb4M24iY38FCtoIEjdn5FbC9dlQGFwee7n3o9HACFnuzyzW6m5ZUJQmuNa/M121/0sozi/pFndlupuYCXCIVDetVlWs7BmAIJ55rnWuxgMga7pMeS6UaQDSAI3eaqfDfAHiX/Gc9pb0tevqWOb4vHIqcIx033/ANEaz2cEhT6dADQL7bYXshz2OaDkC4FsnlK+4XS7XkUUtrudqVm0LjAOYAEuI4gbhzMBWt32J7s6NIf1H5+ROX4QVCu62sZUBqsDxPSDxjRx6rfUyCMtFSZdtyepcL2LbFrpktx5fuUzNn3OzrVXO5DIeZ/QKxsV3U6QIYInUyST1JUpFXFgEREAREQBERAEREAREQBERAEREAREQBERAEREAREQH45oOolUm015VKIZ2ZAmZMA5ADj1V4od5XeKzMJyOoI1B4hZRfS0zGS6k0Ye1XhUqe29zhw3eQyUdSrfdj6ToIjh8Dvsn3TyX7ZacRDS550BEgdB77v/AFG+dFdQy6lDa49imniWuenz7nwy75aDUOBp0ylzvsN3jmYHNWd2Wd3/AG1IN/8AK6HO/ERA6NCsru2czx1zicc8Mz+M+900CvmsAEDIDcq67Lst47L0LGnFhV7v1MnfWz9V1IufVL3N70RllnAkyqSyWV9QwMDTxc6G+BEr0ctVdV2doOM4YnWCWjyGSwpyJ1b6TO6iFuuoyT7sDHAYhVqHQNEtHT43eg3zottd1AspMa7UDP8ARLJd1On7DQDx1Pmc1JWFt07XuTMq6o1rUUERFqNoREQBERAEREAREQBERAEREAREQBERAEREAREQBERAEREBzrWdrwQ4Ag7iJUWxXPSpOLmDM8TMDg2dApyIAiIgCIiAIiIAiIgCIiAIiIAiIgCIiAIiIAiIgCIiAIiIAiIgCIiAIiIAiIgCIiAIiIAiIgCIiAIiIAiIgCIiAIiIAiIgCIiAIiIAiIgCIiAIiIAiIg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3642266" y="3081278"/>
            <a:ext cx="4815934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Just few efforts with</a:t>
            </a:r>
          </a:p>
          <a:p>
            <a:pPr algn="ctr"/>
            <a:r>
              <a:rPr lang="en-US" sz="3600" b="1" dirty="0" err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ApnaBiz</a:t>
            </a:r>
            <a:endParaRPr lang="en-US" sz="3600" b="1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en-US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And start making</a:t>
            </a:r>
          </a:p>
          <a:p>
            <a:pPr algn="ctr"/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Your all dreams come</a:t>
            </a:r>
          </a:p>
          <a:p>
            <a:pPr algn="ctr"/>
            <a:r>
              <a:rPr lang="en-US" sz="3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TRUE!!!</a:t>
            </a:r>
            <a:endParaRPr lang="en-US" sz="3600" b="1" cap="none" spc="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199" name="Picture 7" descr="C:\Documents and Settings\Administrator\Desktop\solu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508142"/>
            <a:ext cx="3048000" cy="2816458"/>
          </a:xfrm>
          <a:prstGeom prst="rect">
            <a:avLst/>
          </a:prstGeom>
          <a:noFill/>
        </p:spPr>
      </p:pic>
      <p:pic>
        <p:nvPicPr>
          <p:cNvPr id="9" name="Picture 7" descr="HappyFamil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5400" y="1295400"/>
            <a:ext cx="1600200" cy="20363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14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600200" y="2667000"/>
            <a:ext cx="2590800" cy="1714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057400" y="609600"/>
            <a:ext cx="558441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3200" b="1" cap="all" spc="0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APNA products &amp; Prices</a:t>
            </a:r>
            <a:endParaRPr lang="en-US" sz="3200" b="1" cap="all" spc="0" dirty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334000" y="1828800"/>
            <a:ext cx="20627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Rs. 6300/-</a:t>
            </a:r>
            <a:endParaRPr lang="en-US" sz="3200" b="1" dirty="0" smtClean="0">
              <a:ln w="11430"/>
              <a:solidFill>
                <a:srgbClr val="80008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334000" y="5586910"/>
            <a:ext cx="20849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Rs. 4900/-</a:t>
            </a:r>
            <a:endParaRPr lang="en-US" sz="3200" b="1" dirty="0" smtClean="0">
              <a:ln w="11430"/>
              <a:solidFill>
                <a:srgbClr val="80008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334000" y="3524122"/>
            <a:ext cx="206274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Rs. 6300/-</a:t>
            </a:r>
            <a:endParaRPr lang="en-US" sz="3200" b="1" dirty="0" smtClean="0">
              <a:ln w="11430"/>
              <a:solidFill>
                <a:srgbClr val="80008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3505200" y="2057400"/>
            <a:ext cx="1828800" cy="152400"/>
          </a:xfrm>
          <a:prstGeom prst="rightArrow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/>
          <p:cNvSpPr/>
          <p:nvPr/>
        </p:nvSpPr>
        <p:spPr>
          <a:xfrm>
            <a:off x="4267200" y="5790685"/>
            <a:ext cx="1066800" cy="152400"/>
          </a:xfrm>
          <a:prstGeom prst="rightArrow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/>
          <p:cNvSpPr/>
          <p:nvPr/>
        </p:nvSpPr>
        <p:spPr>
          <a:xfrm>
            <a:off x="4267200" y="3804097"/>
            <a:ext cx="1066800" cy="152400"/>
          </a:xfrm>
          <a:prstGeom prst="rightArrow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5145118"/>
            <a:ext cx="1676400" cy="1255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1" descr="H:\Energy car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5168543"/>
            <a:ext cx="2095352" cy="1210151"/>
          </a:xfrm>
          <a:prstGeom prst="rect">
            <a:avLst/>
          </a:prstGeom>
          <a:noFill/>
        </p:spPr>
      </p:pic>
      <p:pic>
        <p:nvPicPr>
          <p:cNvPr id="22" name="Picture 2" descr="H:\DSC009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1447800"/>
            <a:ext cx="1676400" cy="1524000"/>
          </a:xfrm>
          <a:prstGeom prst="rect">
            <a:avLst/>
          </a:prstGeom>
          <a:noFill/>
        </p:spPr>
      </p:pic>
      <p:pic>
        <p:nvPicPr>
          <p:cNvPr id="2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062359">
            <a:off x="2499319" y="3420302"/>
            <a:ext cx="1715779" cy="1177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062359">
            <a:off x="1129986" y="3481133"/>
            <a:ext cx="1715779" cy="1177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4" grpId="0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2286000"/>
            <a:ext cx="64008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Difference between</a:t>
            </a:r>
          </a:p>
          <a:p>
            <a:pPr algn="ctr"/>
            <a:r>
              <a:rPr lang="en-US" sz="4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Traditional</a:t>
            </a:r>
          </a:p>
          <a:p>
            <a:pPr algn="ctr"/>
            <a:r>
              <a:rPr lang="en-US" sz="4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&amp;</a:t>
            </a:r>
          </a:p>
          <a:p>
            <a:pPr algn="ctr"/>
            <a:r>
              <a:rPr lang="en-US" sz="4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Direct marketing</a:t>
            </a:r>
            <a:endParaRPr lang="en-US" sz="4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581400" y="5943600"/>
            <a:ext cx="1524000" cy="4572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810000" y="6019800"/>
            <a:ext cx="111171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16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Factory</a:t>
            </a:r>
            <a:endParaRPr lang="en-US" sz="1600" b="1" cap="all" spc="0" dirty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Oval 5"/>
          <p:cNvSpPr/>
          <p:nvPr/>
        </p:nvSpPr>
        <p:spPr>
          <a:xfrm>
            <a:off x="3581400" y="4953000"/>
            <a:ext cx="1524000" cy="533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810000" y="5029200"/>
            <a:ext cx="108074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10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Country </a:t>
            </a:r>
          </a:p>
          <a:p>
            <a:pPr algn="ctr"/>
            <a:r>
              <a:rPr lang="en-US" sz="1000" b="1" cap="all" spc="0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distributor</a:t>
            </a:r>
            <a:endParaRPr lang="en-US" sz="1000" b="1" cap="all" spc="0" dirty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Oval 7"/>
          <p:cNvSpPr/>
          <p:nvPr/>
        </p:nvSpPr>
        <p:spPr>
          <a:xfrm>
            <a:off x="3581400" y="4191000"/>
            <a:ext cx="1524000" cy="533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810000" y="4267200"/>
            <a:ext cx="108074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10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regional </a:t>
            </a:r>
          </a:p>
          <a:p>
            <a:pPr algn="ctr"/>
            <a:r>
              <a:rPr lang="en-US" sz="1000" b="1" cap="all" spc="0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distributor</a:t>
            </a:r>
            <a:endParaRPr lang="en-US" sz="1000" b="1" cap="all" spc="0" dirty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0" name="Flowchart: Delay 9"/>
          <p:cNvSpPr/>
          <p:nvPr/>
        </p:nvSpPr>
        <p:spPr>
          <a:xfrm rot="16200000">
            <a:off x="4076700" y="3124201"/>
            <a:ext cx="495300" cy="1257300"/>
          </a:xfrm>
          <a:prstGeom prst="flowChartDelay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3733800" y="3581400"/>
            <a:ext cx="116089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10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big </a:t>
            </a:r>
          </a:p>
          <a:p>
            <a:pPr algn="ctr"/>
            <a:r>
              <a:rPr lang="en-US" sz="1000" b="1" cap="all" spc="0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Whole seller</a:t>
            </a:r>
            <a:endParaRPr lang="en-US" sz="1000" b="1" cap="all" spc="0" dirty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2" name="Flowchart: Delay 11"/>
          <p:cNvSpPr/>
          <p:nvPr/>
        </p:nvSpPr>
        <p:spPr>
          <a:xfrm rot="5400000">
            <a:off x="4076700" y="2438400"/>
            <a:ext cx="495300" cy="1257300"/>
          </a:xfrm>
          <a:prstGeom prst="flowChartDelay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3733800" y="2819400"/>
            <a:ext cx="116089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10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small </a:t>
            </a:r>
          </a:p>
          <a:p>
            <a:pPr algn="ctr"/>
            <a:r>
              <a:rPr lang="en-US" sz="1000" b="1" cap="all" spc="0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Whole seller</a:t>
            </a:r>
            <a:endParaRPr lang="en-US" sz="1000" b="1" cap="all" spc="0" dirty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4" name="Flowchart: Delay 13"/>
          <p:cNvSpPr/>
          <p:nvPr/>
        </p:nvSpPr>
        <p:spPr>
          <a:xfrm rot="16200000">
            <a:off x="5676900" y="5486401"/>
            <a:ext cx="495300" cy="1257300"/>
          </a:xfrm>
          <a:prstGeom prst="flowChartDelay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lowchart: Delay 14"/>
          <p:cNvSpPr/>
          <p:nvPr/>
        </p:nvSpPr>
        <p:spPr>
          <a:xfrm rot="16200000">
            <a:off x="2552700" y="5486400"/>
            <a:ext cx="495300" cy="1257300"/>
          </a:xfrm>
          <a:prstGeom prst="flowChartDelay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Left Brace 16"/>
          <p:cNvSpPr/>
          <p:nvPr/>
        </p:nvSpPr>
        <p:spPr>
          <a:xfrm rot="5400000">
            <a:off x="4191000" y="4114800"/>
            <a:ext cx="304800" cy="3200400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triped Right Arrow 15"/>
          <p:cNvSpPr/>
          <p:nvPr/>
        </p:nvSpPr>
        <p:spPr>
          <a:xfrm rot="16200000">
            <a:off x="4114800" y="5562600"/>
            <a:ext cx="457200" cy="304800"/>
          </a:xfrm>
          <a:prstGeom prst="striped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triped Right Arrow 17"/>
          <p:cNvSpPr/>
          <p:nvPr/>
        </p:nvSpPr>
        <p:spPr>
          <a:xfrm rot="16200000">
            <a:off x="4229101" y="4686300"/>
            <a:ext cx="228600" cy="304800"/>
          </a:xfrm>
          <a:prstGeom prst="striped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triped Right Arrow 18"/>
          <p:cNvSpPr/>
          <p:nvPr/>
        </p:nvSpPr>
        <p:spPr>
          <a:xfrm rot="16200000">
            <a:off x="4229101" y="3924301"/>
            <a:ext cx="228600" cy="304800"/>
          </a:xfrm>
          <a:prstGeom prst="striped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Striped Right Arrow 19"/>
          <p:cNvSpPr/>
          <p:nvPr/>
        </p:nvSpPr>
        <p:spPr>
          <a:xfrm rot="16200000">
            <a:off x="4229100" y="3238501"/>
            <a:ext cx="228600" cy="304800"/>
          </a:xfrm>
          <a:prstGeom prst="striped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lowchart: Delay 20"/>
          <p:cNvSpPr/>
          <p:nvPr/>
        </p:nvSpPr>
        <p:spPr>
          <a:xfrm rot="16200000">
            <a:off x="4133849" y="1771651"/>
            <a:ext cx="381001" cy="1257300"/>
          </a:xfrm>
          <a:prstGeom prst="flowChartDelay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3733800" y="2252247"/>
            <a:ext cx="1173847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1600" b="1" cap="all" spc="0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retailer</a:t>
            </a:r>
            <a:endParaRPr lang="en-US" sz="1600" b="1" cap="all" spc="0" dirty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23" name="Striped Right Arrow 22"/>
          <p:cNvSpPr/>
          <p:nvPr/>
        </p:nvSpPr>
        <p:spPr>
          <a:xfrm rot="16200000">
            <a:off x="4229100" y="2552701"/>
            <a:ext cx="228600" cy="304800"/>
          </a:xfrm>
          <a:prstGeom prst="striped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Striped Right Arrow 24"/>
          <p:cNvSpPr/>
          <p:nvPr/>
        </p:nvSpPr>
        <p:spPr>
          <a:xfrm rot="16200000">
            <a:off x="4229100" y="1943100"/>
            <a:ext cx="228600" cy="304800"/>
          </a:xfrm>
          <a:prstGeom prst="striped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ounded Rectangle 25"/>
          <p:cNvSpPr/>
          <p:nvPr/>
        </p:nvSpPr>
        <p:spPr>
          <a:xfrm>
            <a:off x="3581400" y="914400"/>
            <a:ext cx="1524000" cy="10668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200" y="474443"/>
            <a:ext cx="1676400" cy="1125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7" name="Rectangle 26"/>
          <p:cNvSpPr/>
          <p:nvPr/>
        </p:nvSpPr>
        <p:spPr>
          <a:xfrm>
            <a:off x="3733800" y="1600200"/>
            <a:ext cx="1363899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1600" b="1" cap="all" spc="0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consumer</a:t>
            </a:r>
            <a:endParaRPr lang="en-US" sz="1600" b="1" cap="all" spc="0" dirty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335456" y="6078379"/>
            <a:ext cx="1293944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10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manufacturer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209800" y="6019800"/>
            <a:ext cx="123745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1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industry</a:t>
            </a:r>
            <a:endParaRPr lang="en-US" sz="1600" b="1" cap="all" spc="0" dirty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2921931"/>
            <a:ext cx="1904999" cy="1573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" name="Striped Right Arrow 28"/>
          <p:cNvSpPr/>
          <p:nvPr/>
        </p:nvSpPr>
        <p:spPr>
          <a:xfrm rot="20016272">
            <a:off x="4957729" y="4014338"/>
            <a:ext cx="1209047" cy="304800"/>
          </a:xfrm>
          <a:prstGeom prst="striped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6248400" y="3514725"/>
            <a:ext cx="157979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1600" b="1" cap="all" spc="0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Advertising</a:t>
            </a:r>
          </a:p>
          <a:p>
            <a:pPr algn="ctr"/>
            <a:r>
              <a:rPr lang="en-US" sz="1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publishing</a:t>
            </a:r>
            <a:endParaRPr lang="en-US" sz="1600" b="1" cap="all" spc="0" dirty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5715000" y="833497"/>
            <a:ext cx="289560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1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Formula of</a:t>
            </a:r>
          </a:p>
          <a:p>
            <a:pPr algn="ctr"/>
            <a:r>
              <a:rPr lang="en-US" sz="1600" b="1" cap="all" spc="0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Manufacturing cost</a:t>
            </a:r>
          </a:p>
          <a:p>
            <a:pPr algn="ctr"/>
            <a:r>
              <a:rPr lang="en-US" sz="1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Of product</a:t>
            </a:r>
          </a:p>
          <a:p>
            <a:pPr algn="ctr"/>
            <a:endParaRPr lang="en-US" sz="1600" b="1" cap="all" spc="0" dirty="0" smtClean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en-US" sz="1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Retail price</a:t>
            </a:r>
          </a:p>
          <a:p>
            <a:pPr algn="ctr"/>
            <a:r>
              <a:rPr lang="en-US" sz="1600" b="1" cap="all" spc="0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Minus</a:t>
            </a:r>
          </a:p>
          <a:p>
            <a:pPr algn="ctr"/>
            <a:r>
              <a:rPr lang="en-US" sz="1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80% of</a:t>
            </a:r>
          </a:p>
          <a:p>
            <a:pPr algn="ctr"/>
            <a:r>
              <a:rPr lang="en-US" sz="1600" b="1" cap="all" spc="0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Retail price</a:t>
            </a:r>
            <a:endParaRPr lang="en-US" sz="1600" b="1" cap="all" spc="0" dirty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24200" y="1905000"/>
            <a:ext cx="24384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62600" y="2895600"/>
            <a:ext cx="25908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Curved Right Arrow 33"/>
          <p:cNvSpPr/>
          <p:nvPr/>
        </p:nvSpPr>
        <p:spPr>
          <a:xfrm>
            <a:off x="2590800" y="1295400"/>
            <a:ext cx="990600" cy="4876800"/>
          </a:xfrm>
          <a:prstGeom prst="curvedRightArrow">
            <a:avLst/>
          </a:prstGeom>
          <a:solidFill>
            <a:srgbClr val="7030A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52400" y="3149025"/>
            <a:ext cx="22098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16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Saving all</a:t>
            </a:r>
          </a:p>
          <a:p>
            <a:pPr algn="ctr"/>
            <a:r>
              <a:rPr lang="en-US" sz="1600" b="1" cap="all" spc="0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Middle expenses</a:t>
            </a:r>
            <a:endParaRPr lang="en-US" sz="1600" b="1" cap="all" spc="0" dirty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6" name="Chevron 35"/>
          <p:cNvSpPr/>
          <p:nvPr/>
        </p:nvSpPr>
        <p:spPr>
          <a:xfrm rot="10800000">
            <a:off x="2209800" y="3429000"/>
            <a:ext cx="381000" cy="228600"/>
          </a:xfrm>
          <a:prstGeom prst="chevr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 animBg="1"/>
      <p:bldP spid="17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 animBg="1"/>
      <p:bldP spid="25" grpId="0" animBg="1"/>
      <p:bldP spid="26" grpId="0" animBg="1"/>
      <p:bldP spid="27" grpId="0"/>
      <p:bldP spid="28" grpId="0"/>
      <p:bldP spid="30" grpId="0"/>
      <p:bldP spid="29" grpId="0" animBg="1"/>
      <p:bldP spid="31" grpId="0"/>
      <p:bldP spid="32" grpId="0"/>
      <p:bldP spid="34" grpId="0" animBg="1"/>
      <p:bldP spid="35" grpId="0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990600"/>
            <a:ext cx="5856860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Apna Bonus Plan</a:t>
            </a:r>
          </a:p>
          <a:p>
            <a:pPr algn="ctr"/>
            <a:r>
              <a:rPr lang="en-U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Is limited upto</a:t>
            </a:r>
          </a:p>
          <a:p>
            <a:pPr algn="ctr"/>
            <a:r>
              <a:rPr lang="en-U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12</a:t>
            </a:r>
            <a:r>
              <a:rPr lang="en-US" sz="5400" b="1" baseline="3000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th</a:t>
            </a:r>
            <a:r>
              <a:rPr lang="en-U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level in depth</a:t>
            </a:r>
          </a:p>
          <a:p>
            <a:pPr algn="ctr"/>
            <a:r>
              <a:rPr lang="en-U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But</a:t>
            </a:r>
          </a:p>
          <a:p>
            <a:pPr algn="ctr"/>
            <a:r>
              <a:rPr lang="en-U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UNLIMITED</a:t>
            </a:r>
          </a:p>
          <a:p>
            <a:pPr algn="ctr"/>
            <a:r>
              <a:rPr lang="en-U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In width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51"/>
          <p:cNvGrpSpPr>
            <a:grpSpLocks/>
          </p:cNvGrpSpPr>
          <p:nvPr/>
        </p:nvGrpSpPr>
        <p:grpSpPr bwMode="auto">
          <a:xfrm>
            <a:off x="4356028" y="2819400"/>
            <a:ext cx="1828800" cy="1752600"/>
            <a:chOff x="672" y="659"/>
            <a:chExt cx="624" cy="576"/>
          </a:xfrm>
        </p:grpSpPr>
        <p:graphicFrame>
          <p:nvGraphicFramePr>
            <p:cNvPr id="5" name="Object 252"/>
            <p:cNvGraphicFramePr>
              <a:graphicFrameLocks noChangeAspect="1"/>
            </p:cNvGraphicFramePr>
            <p:nvPr/>
          </p:nvGraphicFramePr>
          <p:xfrm>
            <a:off x="757" y="768"/>
            <a:ext cx="434" cy="395"/>
          </p:xfrm>
          <a:graphic>
            <a:graphicData uri="http://schemas.openxmlformats.org/presentationml/2006/ole">
              <p:oleObj spid="_x0000_s3074" r:id="rId6" imgW="1219048" imgH="1180952" progId="Photoshop.Image.7">
                <p:embed/>
              </p:oleObj>
            </a:graphicData>
          </a:graphic>
        </p:graphicFrame>
        <p:sp>
          <p:nvSpPr>
            <p:cNvPr id="6" name="Oval 253"/>
            <p:cNvSpPr>
              <a:spLocks noChangeArrowheads="1"/>
            </p:cNvSpPr>
            <p:nvPr/>
          </p:nvSpPr>
          <p:spPr bwMode="auto">
            <a:xfrm>
              <a:off x="672" y="659"/>
              <a:ext cx="624" cy="576"/>
            </a:xfrm>
            <a:prstGeom prst="ellipse">
              <a:avLst/>
            </a:prstGeom>
            <a:noFill/>
            <a:ln w="57150">
              <a:solidFill>
                <a:srgbClr val="339966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7" name="Oval 254"/>
            <p:cNvSpPr>
              <a:spLocks noChangeArrowheads="1"/>
            </p:cNvSpPr>
            <p:nvPr/>
          </p:nvSpPr>
          <p:spPr bwMode="auto">
            <a:xfrm>
              <a:off x="768" y="768"/>
              <a:ext cx="432" cy="384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219"/>
          <p:cNvGrpSpPr>
            <a:grpSpLocks/>
          </p:cNvGrpSpPr>
          <p:nvPr/>
        </p:nvGrpSpPr>
        <p:grpSpPr bwMode="auto">
          <a:xfrm rot="1546837">
            <a:off x="4043633" y="4401581"/>
            <a:ext cx="914400" cy="1295400"/>
            <a:chOff x="853" y="1235"/>
            <a:chExt cx="288" cy="397"/>
          </a:xfrm>
        </p:grpSpPr>
        <p:sp>
          <p:nvSpPr>
            <p:cNvPr id="9" name="Line 220"/>
            <p:cNvSpPr>
              <a:spLocks noChangeShapeType="1"/>
            </p:cNvSpPr>
            <p:nvPr/>
          </p:nvSpPr>
          <p:spPr bwMode="auto">
            <a:xfrm>
              <a:off x="986" y="1235"/>
              <a:ext cx="0" cy="1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pic>
          <p:nvPicPr>
            <p:cNvPr id="10" name="Picture 221" descr="400751402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890" y="1392"/>
              <a:ext cx="192" cy="192"/>
            </a:xfrm>
            <a:prstGeom prst="rect">
              <a:avLst/>
            </a:prstGeom>
            <a:noFill/>
          </p:spPr>
        </p:pic>
        <p:sp>
          <p:nvSpPr>
            <p:cNvPr id="11" name="Oval 222"/>
            <p:cNvSpPr>
              <a:spLocks noChangeArrowheads="1"/>
            </p:cNvSpPr>
            <p:nvPr/>
          </p:nvSpPr>
          <p:spPr bwMode="auto">
            <a:xfrm>
              <a:off x="853" y="1344"/>
              <a:ext cx="288" cy="288"/>
            </a:xfrm>
            <a:prstGeom prst="ellips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2" name="Group 223"/>
          <p:cNvGrpSpPr>
            <a:grpSpLocks/>
          </p:cNvGrpSpPr>
          <p:nvPr/>
        </p:nvGrpSpPr>
        <p:grpSpPr bwMode="auto">
          <a:xfrm rot="766994">
            <a:off x="5538441" y="4610889"/>
            <a:ext cx="1168141" cy="1141423"/>
            <a:chOff x="1219" y="1163"/>
            <a:chExt cx="354" cy="373"/>
          </a:xfrm>
        </p:grpSpPr>
        <p:pic>
          <p:nvPicPr>
            <p:cNvPr id="13" name="Picture 224" descr="4149010905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360" y="1296"/>
              <a:ext cx="165" cy="192"/>
            </a:xfrm>
            <a:prstGeom prst="rect">
              <a:avLst/>
            </a:prstGeom>
            <a:noFill/>
          </p:spPr>
        </p:pic>
        <p:sp>
          <p:nvSpPr>
            <p:cNvPr id="14" name="Line 225"/>
            <p:cNvSpPr>
              <a:spLocks noChangeShapeType="1"/>
            </p:cNvSpPr>
            <p:nvPr/>
          </p:nvSpPr>
          <p:spPr bwMode="auto">
            <a:xfrm>
              <a:off x="1219" y="1163"/>
              <a:ext cx="114" cy="13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Oval 226"/>
            <p:cNvSpPr>
              <a:spLocks noChangeArrowheads="1"/>
            </p:cNvSpPr>
            <p:nvPr/>
          </p:nvSpPr>
          <p:spPr bwMode="auto">
            <a:xfrm>
              <a:off x="1285" y="1248"/>
              <a:ext cx="288" cy="288"/>
            </a:xfrm>
            <a:prstGeom prst="ellips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6" name="Group 227"/>
          <p:cNvGrpSpPr>
            <a:grpSpLocks/>
          </p:cNvGrpSpPr>
          <p:nvPr/>
        </p:nvGrpSpPr>
        <p:grpSpPr bwMode="auto">
          <a:xfrm rot="1271882">
            <a:off x="3132948" y="3405832"/>
            <a:ext cx="1054230" cy="1088596"/>
            <a:chOff x="421" y="1163"/>
            <a:chExt cx="330" cy="373"/>
          </a:xfrm>
        </p:grpSpPr>
        <p:pic>
          <p:nvPicPr>
            <p:cNvPr id="17" name="Picture 228" descr="3590785208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469" y="1296"/>
              <a:ext cx="150" cy="240"/>
            </a:xfrm>
            <a:prstGeom prst="rect">
              <a:avLst/>
            </a:prstGeom>
            <a:noFill/>
          </p:spPr>
        </p:pic>
        <p:sp>
          <p:nvSpPr>
            <p:cNvPr id="18" name="Line 229"/>
            <p:cNvSpPr>
              <a:spLocks noChangeShapeType="1"/>
            </p:cNvSpPr>
            <p:nvPr/>
          </p:nvSpPr>
          <p:spPr bwMode="auto">
            <a:xfrm flipH="1">
              <a:off x="613" y="1163"/>
              <a:ext cx="138" cy="8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Oval 230"/>
            <p:cNvSpPr>
              <a:spLocks noChangeArrowheads="1"/>
            </p:cNvSpPr>
            <p:nvPr/>
          </p:nvSpPr>
          <p:spPr bwMode="auto">
            <a:xfrm>
              <a:off x="421" y="1248"/>
              <a:ext cx="288" cy="288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" name="Group 231"/>
          <p:cNvGrpSpPr>
            <a:grpSpLocks/>
          </p:cNvGrpSpPr>
          <p:nvPr/>
        </p:nvGrpSpPr>
        <p:grpSpPr bwMode="auto">
          <a:xfrm rot="1867270">
            <a:off x="3529472" y="2337649"/>
            <a:ext cx="1144588" cy="857250"/>
            <a:chOff x="240" y="768"/>
            <a:chExt cx="433" cy="300"/>
          </a:xfrm>
        </p:grpSpPr>
        <p:sp>
          <p:nvSpPr>
            <p:cNvPr id="21" name="Line 232"/>
            <p:cNvSpPr>
              <a:spLocks noChangeShapeType="1"/>
            </p:cNvSpPr>
            <p:nvPr/>
          </p:nvSpPr>
          <p:spPr bwMode="auto">
            <a:xfrm flipH="1">
              <a:off x="517" y="947"/>
              <a:ext cx="15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pic>
          <p:nvPicPr>
            <p:cNvPr id="22" name="Picture 233" descr="Untitled-1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05" y="768"/>
              <a:ext cx="164" cy="300"/>
            </a:xfrm>
            <a:prstGeom prst="rect">
              <a:avLst/>
            </a:prstGeom>
            <a:noFill/>
          </p:spPr>
        </p:pic>
        <p:sp>
          <p:nvSpPr>
            <p:cNvPr id="23" name="Oval 234"/>
            <p:cNvSpPr>
              <a:spLocks noChangeArrowheads="1"/>
            </p:cNvSpPr>
            <p:nvPr/>
          </p:nvSpPr>
          <p:spPr bwMode="auto">
            <a:xfrm>
              <a:off x="240" y="768"/>
              <a:ext cx="288" cy="288"/>
            </a:xfrm>
            <a:prstGeom prst="ellips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4" name="Group 235"/>
          <p:cNvGrpSpPr>
            <a:grpSpLocks/>
          </p:cNvGrpSpPr>
          <p:nvPr/>
        </p:nvGrpSpPr>
        <p:grpSpPr bwMode="auto">
          <a:xfrm rot="616227">
            <a:off x="6163528" y="3519944"/>
            <a:ext cx="1335045" cy="940576"/>
            <a:chOff x="1285" y="816"/>
            <a:chExt cx="443" cy="288"/>
          </a:xfrm>
        </p:grpSpPr>
        <p:sp>
          <p:nvSpPr>
            <p:cNvPr id="25" name="Line 236"/>
            <p:cNvSpPr>
              <a:spLocks noChangeShapeType="1"/>
            </p:cNvSpPr>
            <p:nvPr/>
          </p:nvSpPr>
          <p:spPr bwMode="auto">
            <a:xfrm>
              <a:off x="1285" y="947"/>
              <a:ext cx="15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pic>
          <p:nvPicPr>
            <p:cNvPr id="26" name="Picture 237" descr="3608566457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1536" y="816"/>
              <a:ext cx="96" cy="288"/>
            </a:xfrm>
            <a:prstGeom prst="rect">
              <a:avLst/>
            </a:prstGeom>
            <a:noFill/>
          </p:spPr>
        </p:pic>
        <p:sp>
          <p:nvSpPr>
            <p:cNvPr id="27" name="Oval 238"/>
            <p:cNvSpPr>
              <a:spLocks noChangeArrowheads="1"/>
            </p:cNvSpPr>
            <p:nvPr/>
          </p:nvSpPr>
          <p:spPr bwMode="auto">
            <a:xfrm>
              <a:off x="1440" y="816"/>
              <a:ext cx="288" cy="288"/>
            </a:xfrm>
            <a:prstGeom prst="ellips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8" name="Group 243"/>
          <p:cNvGrpSpPr>
            <a:grpSpLocks/>
          </p:cNvGrpSpPr>
          <p:nvPr/>
        </p:nvGrpSpPr>
        <p:grpSpPr bwMode="auto">
          <a:xfrm rot="21087892">
            <a:off x="5862709" y="2182727"/>
            <a:ext cx="1101437" cy="875657"/>
            <a:chOff x="1219" y="432"/>
            <a:chExt cx="354" cy="299"/>
          </a:xfrm>
        </p:grpSpPr>
        <p:pic>
          <p:nvPicPr>
            <p:cNvPr id="29" name="Picture 244" descr="3045590081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1357" y="432"/>
              <a:ext cx="168" cy="288"/>
            </a:xfrm>
            <a:prstGeom prst="rect">
              <a:avLst/>
            </a:prstGeom>
            <a:noFill/>
          </p:spPr>
        </p:pic>
        <p:sp>
          <p:nvSpPr>
            <p:cNvPr id="30" name="Line 245"/>
            <p:cNvSpPr>
              <a:spLocks noChangeShapeType="1"/>
            </p:cNvSpPr>
            <p:nvPr/>
          </p:nvSpPr>
          <p:spPr bwMode="auto">
            <a:xfrm flipV="1">
              <a:off x="1219" y="670"/>
              <a:ext cx="114" cy="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Oval 246"/>
            <p:cNvSpPr>
              <a:spLocks noChangeArrowheads="1"/>
            </p:cNvSpPr>
            <p:nvPr/>
          </p:nvSpPr>
          <p:spPr bwMode="auto">
            <a:xfrm>
              <a:off x="1285" y="432"/>
              <a:ext cx="288" cy="288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2" name="Group 247"/>
          <p:cNvGrpSpPr>
            <a:grpSpLocks/>
          </p:cNvGrpSpPr>
          <p:nvPr/>
        </p:nvGrpSpPr>
        <p:grpSpPr bwMode="auto">
          <a:xfrm>
            <a:off x="4813228" y="1524000"/>
            <a:ext cx="914400" cy="1295400"/>
            <a:chOff x="853" y="240"/>
            <a:chExt cx="288" cy="408"/>
          </a:xfrm>
        </p:grpSpPr>
        <p:sp>
          <p:nvSpPr>
            <p:cNvPr id="33" name="Line 248"/>
            <p:cNvSpPr>
              <a:spLocks noChangeShapeType="1"/>
            </p:cNvSpPr>
            <p:nvPr/>
          </p:nvSpPr>
          <p:spPr bwMode="auto">
            <a:xfrm flipV="1">
              <a:off x="986" y="528"/>
              <a:ext cx="0" cy="1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pic>
          <p:nvPicPr>
            <p:cNvPr id="34" name="Picture 249" descr="laptop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906" y="288"/>
              <a:ext cx="176" cy="192"/>
            </a:xfrm>
            <a:prstGeom prst="rect">
              <a:avLst/>
            </a:prstGeom>
            <a:noFill/>
          </p:spPr>
        </p:pic>
        <p:sp>
          <p:nvSpPr>
            <p:cNvPr id="35" name="Oval 250"/>
            <p:cNvSpPr>
              <a:spLocks noChangeArrowheads="1"/>
            </p:cNvSpPr>
            <p:nvPr/>
          </p:nvSpPr>
          <p:spPr bwMode="auto">
            <a:xfrm>
              <a:off x="853" y="240"/>
              <a:ext cx="288" cy="288"/>
            </a:xfrm>
            <a:prstGeom prst="ellips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6" name="Group 257"/>
          <p:cNvGrpSpPr>
            <a:grpSpLocks/>
          </p:cNvGrpSpPr>
          <p:nvPr/>
        </p:nvGrpSpPr>
        <p:grpSpPr bwMode="auto">
          <a:xfrm>
            <a:off x="381000" y="3886200"/>
            <a:ext cx="1981200" cy="1295400"/>
            <a:chOff x="3264" y="1248"/>
            <a:chExt cx="672" cy="384"/>
          </a:xfrm>
        </p:grpSpPr>
        <p:sp>
          <p:nvSpPr>
            <p:cNvPr id="37" name="Rectangle 139"/>
            <p:cNvSpPr>
              <a:spLocks noChangeArrowheads="1"/>
            </p:cNvSpPr>
            <p:nvPr/>
          </p:nvSpPr>
          <p:spPr bwMode="auto">
            <a:xfrm>
              <a:off x="3264" y="1248"/>
              <a:ext cx="672" cy="384"/>
            </a:xfrm>
            <a:prstGeom prst="rect">
              <a:avLst/>
            </a:prstGeom>
            <a:gradFill rotWithShape="1">
              <a:gsLst>
                <a:gs pos="0">
                  <a:srgbClr val="008080">
                    <a:gamma/>
                    <a:shade val="46275"/>
                    <a:invGamma/>
                  </a:srgbClr>
                </a:gs>
                <a:gs pos="50000">
                  <a:srgbClr val="008080"/>
                </a:gs>
                <a:gs pos="100000">
                  <a:srgbClr val="008080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WordArt 140"/>
            <p:cNvSpPr>
              <a:spLocks noChangeArrowheads="1" noChangeShapeType="1" noTextEdit="1"/>
            </p:cNvSpPr>
            <p:nvPr/>
          </p:nvSpPr>
          <p:spPr bwMode="auto">
            <a:xfrm>
              <a:off x="3312" y="1296"/>
              <a:ext cx="576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kern="10" dirty="0" smtClean="0">
                  <a:ln w="9525">
                    <a:solidFill>
                      <a:srgbClr val="FF3300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35921" dir="2700000" algn="ctr" rotWithShape="0">
                      <a:schemeClr val="tx2">
                        <a:alpha val="80000"/>
                      </a:schemeClr>
                    </a:outerShdw>
                  </a:effectLst>
                  <a:latin typeface="Impact"/>
                </a:rPr>
                <a:t>Rs. 500</a:t>
              </a:r>
              <a:endParaRPr lang="en-US" sz="3600" kern="10" dirty="0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tx2">
                      <a:alpha val="80000"/>
                    </a:schemeClr>
                  </a:outerShdw>
                </a:effectLst>
                <a:latin typeface="Impact"/>
              </a:endParaRPr>
            </a:p>
          </p:txBody>
        </p:sp>
      </p:grpSp>
      <p:grpSp>
        <p:nvGrpSpPr>
          <p:cNvPr id="39" name="Group 255"/>
          <p:cNvGrpSpPr>
            <a:grpSpLocks/>
          </p:cNvGrpSpPr>
          <p:nvPr/>
        </p:nvGrpSpPr>
        <p:grpSpPr bwMode="auto">
          <a:xfrm>
            <a:off x="1676400" y="1066800"/>
            <a:ext cx="5105400" cy="523498"/>
            <a:chOff x="3216" y="192"/>
            <a:chExt cx="2304" cy="152"/>
          </a:xfrm>
        </p:grpSpPr>
        <p:sp>
          <p:nvSpPr>
            <p:cNvPr id="40" name="Text Box 55"/>
            <p:cNvSpPr txBox="1">
              <a:spLocks noChangeArrowheads="1"/>
            </p:cNvSpPr>
            <p:nvPr/>
          </p:nvSpPr>
          <p:spPr bwMode="auto">
            <a:xfrm>
              <a:off x="3216" y="192"/>
              <a:ext cx="768" cy="152"/>
            </a:xfrm>
            <a:prstGeom prst="rect">
              <a:avLst/>
            </a:prstGeom>
            <a:gradFill rotWithShape="0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2800" u="none" dirty="0">
                  <a:solidFill>
                    <a:schemeClr val="bg1"/>
                  </a:solidFill>
                  <a:latin typeface="Arial Black" pitchFamily="34" charset="0"/>
                </a:rPr>
                <a:t>DIRECT</a:t>
              </a:r>
              <a:endParaRPr lang="th-TH" sz="2800" b="1" u="none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endParaRPr>
            </a:p>
          </p:txBody>
        </p:sp>
        <p:sp>
          <p:nvSpPr>
            <p:cNvPr id="41" name="WordArt 180"/>
            <p:cNvSpPr>
              <a:spLocks noChangeArrowheads="1" noChangeShapeType="1" noTextEdit="1"/>
            </p:cNvSpPr>
            <p:nvPr/>
          </p:nvSpPr>
          <p:spPr bwMode="auto">
            <a:xfrm>
              <a:off x="4080" y="192"/>
              <a:ext cx="480" cy="14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kern="10" dirty="0">
                  <a:ln w="9525">
                    <a:noFill/>
                    <a:round/>
                    <a:headEnd/>
                    <a:tailEnd/>
                  </a:ln>
                  <a:gradFill rotWithShape="0">
                    <a:gsLst>
                      <a:gs pos="0">
                        <a:srgbClr val="FFCC66"/>
                      </a:gs>
                      <a:gs pos="100000">
                        <a:srgbClr val="FF9900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chemeClr val="tx2">
                        <a:alpha val="80000"/>
                      </a:schemeClr>
                    </a:outerShdw>
                  </a:effectLst>
                  <a:latin typeface="Impact"/>
                </a:rPr>
                <a:t>Direct</a:t>
              </a:r>
            </a:p>
          </p:txBody>
        </p:sp>
        <p:sp>
          <p:nvSpPr>
            <p:cNvPr id="42" name="WordArt 181"/>
            <p:cNvSpPr>
              <a:spLocks noChangeArrowheads="1" noChangeShapeType="1" noTextEdit="1"/>
            </p:cNvSpPr>
            <p:nvPr/>
          </p:nvSpPr>
          <p:spPr bwMode="auto">
            <a:xfrm>
              <a:off x="5184" y="192"/>
              <a:ext cx="336" cy="14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kern="10">
                  <a:ln w="9525">
                    <a:noFill/>
                    <a:round/>
                    <a:headEnd/>
                    <a:tailEnd/>
                  </a:ln>
                  <a:gradFill rotWithShape="0">
                    <a:gsLst>
                      <a:gs pos="0">
                        <a:srgbClr val="FFCC66"/>
                      </a:gs>
                      <a:gs pos="100000">
                        <a:srgbClr val="FF9900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chemeClr val="tx2">
                        <a:alpha val="80000"/>
                      </a:schemeClr>
                    </a:outerShdw>
                  </a:effectLst>
                  <a:latin typeface="Impact"/>
                </a:rPr>
                <a:t>Sales</a:t>
              </a:r>
            </a:p>
          </p:txBody>
        </p:sp>
      </p:grpSp>
      <p:grpSp>
        <p:nvGrpSpPr>
          <p:cNvPr id="43" name="Group 256"/>
          <p:cNvGrpSpPr>
            <a:grpSpLocks/>
          </p:cNvGrpSpPr>
          <p:nvPr/>
        </p:nvGrpSpPr>
        <p:grpSpPr bwMode="auto">
          <a:xfrm>
            <a:off x="228299" y="1981200"/>
            <a:ext cx="2057401" cy="1752600"/>
            <a:chOff x="3077" y="432"/>
            <a:chExt cx="750" cy="768"/>
          </a:xfrm>
        </p:grpSpPr>
        <p:sp>
          <p:nvSpPr>
            <p:cNvPr id="44" name="AutoShape 183"/>
            <p:cNvSpPr>
              <a:spLocks noChangeArrowheads="1"/>
            </p:cNvSpPr>
            <p:nvPr/>
          </p:nvSpPr>
          <p:spPr bwMode="auto">
            <a:xfrm flipH="1">
              <a:off x="3077" y="432"/>
              <a:ext cx="720" cy="768"/>
            </a:xfrm>
            <a:prstGeom prst="cloudCallout">
              <a:avLst>
                <a:gd name="adj1" fmla="val -73889"/>
                <a:gd name="adj2" fmla="val 40884"/>
              </a:avLst>
            </a:prstGeom>
            <a:gradFill rotWithShape="1">
              <a:gsLst>
                <a:gs pos="0">
                  <a:srgbClr val="FF6600">
                    <a:gamma/>
                    <a:shade val="46275"/>
                    <a:invGamma/>
                  </a:srgbClr>
                </a:gs>
                <a:gs pos="50000">
                  <a:srgbClr val="FF6600"/>
                </a:gs>
                <a:gs pos="100000">
                  <a:srgbClr val="FF66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en-US" u="none"/>
            </a:p>
          </p:txBody>
        </p:sp>
        <p:sp>
          <p:nvSpPr>
            <p:cNvPr id="45" name="Text Box 184"/>
            <p:cNvSpPr txBox="1">
              <a:spLocks noChangeArrowheads="1"/>
            </p:cNvSpPr>
            <p:nvPr/>
          </p:nvSpPr>
          <p:spPr bwMode="auto">
            <a:xfrm>
              <a:off x="3252" y="432"/>
              <a:ext cx="406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45791" dir="3378596" algn="ctr" rotWithShape="0">
                <a:srgbClr val="333333">
                  <a:alpha val="50000"/>
                </a:srgb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sz="3200" u="none" dirty="0">
                  <a:solidFill>
                    <a:srgbClr val="66FF33"/>
                  </a:solidFill>
                  <a:latin typeface="Arial Black" pitchFamily="34" charset="0"/>
                </a:rPr>
                <a:t>For</a:t>
              </a:r>
            </a:p>
          </p:txBody>
        </p:sp>
        <p:sp>
          <p:nvSpPr>
            <p:cNvPr id="46" name="Text Box 185"/>
            <p:cNvSpPr txBox="1">
              <a:spLocks noChangeArrowheads="1"/>
            </p:cNvSpPr>
            <p:nvPr/>
          </p:nvSpPr>
          <p:spPr bwMode="auto">
            <a:xfrm>
              <a:off x="3173" y="624"/>
              <a:ext cx="583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45791" dir="3378596" algn="ctr" rotWithShape="0">
                <a:srgbClr val="333333">
                  <a:alpha val="50000"/>
                </a:srgb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sz="3200" u="none" dirty="0">
                  <a:solidFill>
                    <a:srgbClr val="FFFF66"/>
                  </a:solidFill>
                  <a:latin typeface="Arial Black" pitchFamily="34" charset="0"/>
                </a:rPr>
                <a:t>Each</a:t>
              </a:r>
            </a:p>
          </p:txBody>
        </p:sp>
        <p:sp>
          <p:nvSpPr>
            <p:cNvPr id="47" name="Text Box 186"/>
            <p:cNvSpPr txBox="1">
              <a:spLocks noChangeArrowheads="1"/>
            </p:cNvSpPr>
            <p:nvPr/>
          </p:nvSpPr>
          <p:spPr bwMode="auto">
            <a:xfrm>
              <a:off x="3125" y="816"/>
              <a:ext cx="702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45791" dir="3378596" algn="ctr" rotWithShape="0">
                <a:srgbClr val="333333">
                  <a:alpha val="50000"/>
                </a:srgb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sz="3200" u="none" dirty="0">
                  <a:solidFill>
                    <a:srgbClr val="66FF33"/>
                  </a:solidFill>
                  <a:latin typeface="Arial Black" pitchFamily="34" charset="0"/>
                </a:rPr>
                <a:t>Direct</a:t>
              </a:r>
            </a:p>
          </p:txBody>
        </p:sp>
      </p:grpSp>
      <p:pic>
        <p:nvPicPr>
          <p:cNvPr id="48" name="Picture 187" descr="ALOOF_M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628410" y="3505200"/>
            <a:ext cx="495790" cy="2133600"/>
          </a:xfrm>
          <a:prstGeom prst="rect">
            <a:avLst/>
          </a:prstGeom>
          <a:noFill/>
        </p:spPr>
      </p:pic>
      <p:sp>
        <p:nvSpPr>
          <p:cNvPr id="49" name="Rectangle 48"/>
          <p:cNvSpPr/>
          <p:nvPr/>
        </p:nvSpPr>
        <p:spPr>
          <a:xfrm>
            <a:off x="7696200" y="533400"/>
            <a:ext cx="473206" cy="60016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</a:p>
          <a:p>
            <a:pPr algn="ctr"/>
            <a:r>
              <a:rPr lang="en-US" sz="2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</a:p>
          <a:p>
            <a:pPr algn="ctr"/>
            <a:r>
              <a:rPr lang="en-US" sz="2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</a:t>
            </a:r>
          </a:p>
          <a:p>
            <a:pPr algn="ctr"/>
            <a:r>
              <a:rPr lang="en-US" sz="2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</a:p>
          <a:p>
            <a:pPr algn="ctr"/>
            <a:endParaRPr lang="en-US" sz="24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2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</a:p>
          <a:p>
            <a:pPr algn="ctr"/>
            <a:r>
              <a:rPr lang="en-U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</a:t>
            </a:r>
          </a:p>
          <a:p>
            <a:pPr algn="ctr"/>
            <a:r>
              <a:rPr lang="en-US" sz="2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</a:t>
            </a:r>
          </a:p>
          <a:p>
            <a:pPr algn="ctr"/>
            <a:r>
              <a:rPr lang="en-U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</a:p>
          <a:p>
            <a:pPr algn="ctr"/>
            <a:r>
              <a:rPr lang="en-US" sz="2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</a:t>
            </a:r>
          </a:p>
          <a:p>
            <a:pPr algn="ctr"/>
            <a:r>
              <a:rPr lang="en-U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</a:p>
          <a:p>
            <a:pPr algn="ctr"/>
            <a:endParaRPr lang="en-US" sz="2400" b="1" cap="none" spc="0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</a:p>
          <a:p>
            <a:pPr algn="ctr"/>
            <a:r>
              <a:rPr lang="en-US" sz="2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</a:p>
          <a:p>
            <a:pPr algn="ctr"/>
            <a:r>
              <a:rPr lang="en-U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</a:p>
          <a:p>
            <a:pPr algn="ctr"/>
            <a:r>
              <a:rPr lang="en-U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</a:t>
            </a:r>
            <a:endParaRPr lang="en-US" sz="24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1588325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ight Brace 4"/>
          <p:cNvSpPr/>
          <p:nvPr/>
        </p:nvSpPr>
        <p:spPr>
          <a:xfrm rot="16200000">
            <a:off x="2971800" y="990600"/>
            <a:ext cx="304800" cy="914400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Bracket 5"/>
          <p:cNvSpPr/>
          <p:nvPr/>
        </p:nvSpPr>
        <p:spPr>
          <a:xfrm rot="16200000">
            <a:off x="4000500" y="1028700"/>
            <a:ext cx="152400" cy="990600"/>
          </a:xfrm>
          <a:prstGeom prst="rightBracket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Bracket 6"/>
          <p:cNvSpPr/>
          <p:nvPr/>
        </p:nvSpPr>
        <p:spPr>
          <a:xfrm rot="16200000">
            <a:off x="2095500" y="1028700"/>
            <a:ext cx="152400" cy="990600"/>
          </a:xfrm>
          <a:prstGeom prst="rightBracket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5181600" y="1828800"/>
            <a:ext cx="7620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19800" y="1600200"/>
            <a:ext cx="2819400" cy="52322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12700">
            <a:noFill/>
          </a:ln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Rs. 500/-</a:t>
            </a:r>
            <a:r>
              <a:rPr lang="en-US" sz="1400" b="1" dirty="0" smtClean="0">
                <a:solidFill>
                  <a:schemeClr val="tx2"/>
                </a:solidFill>
              </a:rPr>
              <a:t> for each single direct referral which is unlimited</a:t>
            </a:r>
            <a:endParaRPr lang="en-US" sz="14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" y="1752600"/>
            <a:ext cx="685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Level-1</a:t>
            </a:r>
            <a:endParaRPr lang="en-US" sz="1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57200" y="2237601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Level-2</a:t>
            </a:r>
            <a:endParaRPr lang="en-US" sz="1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457200" y="2618601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Level-3</a:t>
            </a:r>
            <a:endParaRPr lang="en-US" sz="1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57200" y="2999601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Level-4</a:t>
            </a:r>
            <a:endParaRPr lang="en-US" sz="1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57200" y="6047601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Level-12</a:t>
            </a:r>
            <a:endParaRPr lang="en-US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019800" y="2237601"/>
            <a:ext cx="2209800" cy="27699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Rs. 200/-  </a:t>
            </a:r>
            <a:r>
              <a:rPr lang="en-US" sz="1200" b="1" dirty="0" smtClean="0">
                <a:solidFill>
                  <a:schemeClr val="tx2">
                    <a:lumMod val="75000"/>
                  </a:schemeClr>
                </a:solidFill>
              </a:rPr>
              <a:t>on each  referral</a:t>
            </a:r>
            <a:endParaRPr lang="en-US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19800" y="2618601"/>
            <a:ext cx="2209800" cy="27699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Rs. 120/- </a:t>
            </a:r>
            <a:r>
              <a:rPr lang="en-US" sz="1200" b="1" dirty="0" smtClean="0">
                <a:solidFill>
                  <a:schemeClr val="tx2">
                    <a:lumMod val="75000"/>
                  </a:schemeClr>
                </a:solidFill>
              </a:rPr>
              <a:t>on each  referral</a:t>
            </a:r>
            <a:endParaRPr lang="en-US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19800" y="2999601"/>
            <a:ext cx="2209800" cy="27699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Rs. 120/- </a:t>
            </a:r>
            <a:r>
              <a:rPr lang="en-US" sz="1200" b="1" dirty="0" smtClean="0">
                <a:solidFill>
                  <a:schemeClr val="tx2">
                    <a:lumMod val="75000"/>
                  </a:schemeClr>
                </a:solidFill>
              </a:rPr>
              <a:t>on each  referral</a:t>
            </a:r>
            <a:endParaRPr lang="en-US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19800" y="3380601"/>
            <a:ext cx="2209800" cy="27699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Rs. 110/- </a:t>
            </a:r>
            <a:r>
              <a:rPr lang="en-US" sz="1200" b="1" dirty="0" smtClean="0">
                <a:solidFill>
                  <a:schemeClr val="tx2">
                    <a:lumMod val="75000"/>
                  </a:schemeClr>
                </a:solidFill>
              </a:rPr>
              <a:t>on each  referral</a:t>
            </a:r>
            <a:endParaRPr lang="en-US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19800" y="3761601"/>
            <a:ext cx="2209800" cy="27699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Rs. 110/- </a:t>
            </a:r>
            <a:r>
              <a:rPr lang="en-US" sz="1200" b="1" dirty="0" smtClean="0">
                <a:solidFill>
                  <a:schemeClr val="tx2">
                    <a:lumMod val="75000"/>
                  </a:schemeClr>
                </a:solidFill>
              </a:rPr>
              <a:t>on each  referral</a:t>
            </a:r>
            <a:endParaRPr lang="en-US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19800" y="4142601"/>
            <a:ext cx="2209800" cy="27699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Rs. 100/- </a:t>
            </a:r>
            <a:r>
              <a:rPr lang="en-US" sz="1200" b="1" dirty="0" smtClean="0">
                <a:solidFill>
                  <a:schemeClr val="tx2">
                    <a:lumMod val="75000"/>
                  </a:schemeClr>
                </a:solidFill>
              </a:rPr>
              <a:t>on each  referral</a:t>
            </a:r>
            <a:endParaRPr lang="en-US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5181600" y="2362200"/>
            <a:ext cx="7620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457200" y="5715000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Level-11</a:t>
            </a:r>
            <a:endParaRPr lang="en-US" sz="12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57200" y="5334000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Level-10</a:t>
            </a:r>
            <a:endParaRPr lang="en-US" sz="12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457200" y="4953000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Level-9</a:t>
            </a:r>
            <a:endParaRPr lang="en-US" sz="12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457200" y="4572000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Level-8</a:t>
            </a:r>
            <a:endParaRPr lang="en-US" sz="12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457200" y="4191000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Level-7</a:t>
            </a:r>
            <a:endParaRPr lang="en-US" sz="12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457200" y="3810000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Level-6</a:t>
            </a:r>
            <a:endParaRPr lang="en-US" sz="12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457200" y="3429000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Level-5</a:t>
            </a:r>
            <a:endParaRPr lang="en-US" sz="1200" b="1" dirty="0"/>
          </a:p>
        </p:txBody>
      </p:sp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1600200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1047" y="1600200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01647" y="1600200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7" name="Right Arrow 76"/>
          <p:cNvSpPr/>
          <p:nvPr/>
        </p:nvSpPr>
        <p:spPr>
          <a:xfrm>
            <a:off x="5181600" y="2667000"/>
            <a:ext cx="7620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ight Arrow 77"/>
          <p:cNvSpPr/>
          <p:nvPr/>
        </p:nvSpPr>
        <p:spPr>
          <a:xfrm>
            <a:off x="5181600" y="3048000"/>
            <a:ext cx="7620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ight Arrow 78"/>
          <p:cNvSpPr/>
          <p:nvPr/>
        </p:nvSpPr>
        <p:spPr>
          <a:xfrm>
            <a:off x="5181600" y="3429000"/>
            <a:ext cx="7620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ight Arrow 79"/>
          <p:cNvSpPr/>
          <p:nvPr/>
        </p:nvSpPr>
        <p:spPr>
          <a:xfrm>
            <a:off x="5181600" y="3810000"/>
            <a:ext cx="7620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ight Arrow 80"/>
          <p:cNvSpPr/>
          <p:nvPr/>
        </p:nvSpPr>
        <p:spPr>
          <a:xfrm>
            <a:off x="5181600" y="4191000"/>
            <a:ext cx="7620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ight Arrow 81"/>
          <p:cNvSpPr/>
          <p:nvPr/>
        </p:nvSpPr>
        <p:spPr>
          <a:xfrm>
            <a:off x="5181600" y="4572000"/>
            <a:ext cx="7620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ight Arrow 82"/>
          <p:cNvSpPr/>
          <p:nvPr/>
        </p:nvSpPr>
        <p:spPr>
          <a:xfrm>
            <a:off x="5181600" y="4953000"/>
            <a:ext cx="7620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ight Arrow 83"/>
          <p:cNvSpPr/>
          <p:nvPr/>
        </p:nvSpPr>
        <p:spPr>
          <a:xfrm>
            <a:off x="5181600" y="5334000"/>
            <a:ext cx="7620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ight Arrow 84"/>
          <p:cNvSpPr/>
          <p:nvPr/>
        </p:nvSpPr>
        <p:spPr>
          <a:xfrm>
            <a:off x="5181600" y="5715000"/>
            <a:ext cx="7620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Right Arrow 85"/>
          <p:cNvSpPr/>
          <p:nvPr/>
        </p:nvSpPr>
        <p:spPr>
          <a:xfrm>
            <a:off x="5181600" y="6096000"/>
            <a:ext cx="7620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TextBox 86"/>
          <p:cNvSpPr txBox="1"/>
          <p:nvPr/>
        </p:nvSpPr>
        <p:spPr>
          <a:xfrm>
            <a:off x="6019800" y="4523601"/>
            <a:ext cx="2209800" cy="27699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Rs. 100/- </a:t>
            </a:r>
            <a:r>
              <a:rPr lang="en-US" sz="1200" b="1" dirty="0" smtClean="0">
                <a:solidFill>
                  <a:schemeClr val="tx2">
                    <a:lumMod val="75000"/>
                  </a:schemeClr>
                </a:solidFill>
              </a:rPr>
              <a:t>on each  referral</a:t>
            </a:r>
            <a:endParaRPr lang="en-US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019800" y="4904601"/>
            <a:ext cx="2209800" cy="27699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Rs. 100/- </a:t>
            </a:r>
            <a:r>
              <a:rPr lang="en-US" sz="1200" b="1" dirty="0" smtClean="0">
                <a:solidFill>
                  <a:schemeClr val="tx2">
                    <a:lumMod val="75000"/>
                  </a:schemeClr>
                </a:solidFill>
              </a:rPr>
              <a:t>on each  referral</a:t>
            </a:r>
            <a:endParaRPr lang="en-US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019800" y="5285601"/>
            <a:ext cx="2209800" cy="27699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Rs. 100/- </a:t>
            </a:r>
            <a:r>
              <a:rPr lang="en-US" sz="1200" b="1" dirty="0" smtClean="0">
                <a:solidFill>
                  <a:schemeClr val="tx2">
                    <a:lumMod val="75000"/>
                  </a:schemeClr>
                </a:solidFill>
              </a:rPr>
              <a:t>on each  referral</a:t>
            </a:r>
            <a:endParaRPr lang="en-US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019800" y="5666601"/>
            <a:ext cx="2209800" cy="27699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Rs. 100/- </a:t>
            </a:r>
            <a:r>
              <a:rPr lang="en-US" sz="1200" b="1" dirty="0" smtClean="0">
                <a:solidFill>
                  <a:schemeClr val="tx2">
                    <a:lumMod val="75000"/>
                  </a:schemeClr>
                </a:solidFill>
              </a:rPr>
              <a:t>on each  referral</a:t>
            </a:r>
            <a:endParaRPr lang="en-US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6019800" y="6047601"/>
            <a:ext cx="2209800" cy="27699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Rs. 100/- </a:t>
            </a:r>
            <a:r>
              <a:rPr lang="en-US" sz="1200" b="1" dirty="0" smtClean="0">
                <a:solidFill>
                  <a:schemeClr val="tx2">
                    <a:lumMod val="75000"/>
                  </a:schemeClr>
                </a:solidFill>
              </a:rPr>
              <a:t>on each  referral</a:t>
            </a:r>
            <a:endParaRPr lang="en-US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93" name="Group 251"/>
          <p:cNvGrpSpPr>
            <a:grpSpLocks/>
          </p:cNvGrpSpPr>
          <p:nvPr/>
        </p:nvGrpSpPr>
        <p:grpSpPr bwMode="auto">
          <a:xfrm>
            <a:off x="2667000" y="304800"/>
            <a:ext cx="927028" cy="990600"/>
            <a:chOff x="672" y="659"/>
            <a:chExt cx="624" cy="576"/>
          </a:xfrm>
        </p:grpSpPr>
        <p:graphicFrame>
          <p:nvGraphicFramePr>
            <p:cNvPr id="94" name="Object 252"/>
            <p:cNvGraphicFramePr>
              <a:graphicFrameLocks noChangeAspect="1"/>
            </p:cNvGraphicFramePr>
            <p:nvPr/>
          </p:nvGraphicFramePr>
          <p:xfrm>
            <a:off x="757" y="768"/>
            <a:ext cx="434" cy="395"/>
          </p:xfrm>
          <a:graphic>
            <a:graphicData uri="http://schemas.openxmlformats.org/presentationml/2006/ole">
              <p:oleObj spid="_x0000_s25602" r:id="rId5" imgW="1219048" imgH="1180952" progId="Photoshop.Image.7">
                <p:embed/>
              </p:oleObj>
            </a:graphicData>
          </a:graphic>
        </p:graphicFrame>
        <p:sp>
          <p:nvSpPr>
            <p:cNvPr id="95" name="Oval 253"/>
            <p:cNvSpPr>
              <a:spLocks noChangeArrowheads="1"/>
            </p:cNvSpPr>
            <p:nvPr/>
          </p:nvSpPr>
          <p:spPr bwMode="auto">
            <a:xfrm>
              <a:off x="672" y="659"/>
              <a:ext cx="624" cy="576"/>
            </a:xfrm>
            <a:prstGeom prst="ellipse">
              <a:avLst/>
            </a:prstGeom>
            <a:noFill/>
            <a:ln w="57150">
              <a:solidFill>
                <a:srgbClr val="339966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6" name="Oval 254"/>
            <p:cNvSpPr>
              <a:spLocks noChangeArrowheads="1"/>
            </p:cNvSpPr>
            <p:nvPr/>
          </p:nvSpPr>
          <p:spPr bwMode="auto">
            <a:xfrm>
              <a:off x="768" y="768"/>
              <a:ext cx="432" cy="384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22098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76400" y="22098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00289" y="21834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1289" y="21834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43289" y="22098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05289" y="22098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86289" y="22098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25908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00289" y="25908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1289" y="25908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89" y="25908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95689" y="25908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33889" y="25908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30216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76400" y="30216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00289" y="299535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1289" y="299535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43289" y="30216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05289" y="30216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86289" y="30216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3478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00289" y="3478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1289" y="3478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89" y="3478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95689" y="3478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33889" y="3478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3859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00289" y="3859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1289" y="3859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89" y="3859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95689" y="3859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33889" y="3859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4240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76400" y="4240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00289" y="421455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1289" y="421455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43289" y="4240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05289" y="4240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86289" y="4240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50292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00289" y="50292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1289" y="50292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89" y="50292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95689" y="50292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33889" y="50292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467452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76400" y="467452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00289" y="46482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1289" y="46482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43289" y="467452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05289" y="467452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86289" y="467452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5764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00289" y="5764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1289" y="5764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89" y="5764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95689" y="5764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33889" y="5764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54102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76400" y="54102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00289" y="5383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1289" y="5383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43289" y="54102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05289" y="54102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86289" y="541020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6145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76400" y="6145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00289" y="611955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1289" y="6119550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43289" y="6145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05289" y="6145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86289" y="6145875"/>
            <a:ext cx="366711" cy="2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6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6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1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1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3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8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8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8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3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8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1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3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8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8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3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8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1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3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6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8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1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8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3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6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8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1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3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6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8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8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1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6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8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1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3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6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8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1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8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3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6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8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1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3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6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8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1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8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1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3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6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8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1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3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8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8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3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6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8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8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1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47800" y="1143000"/>
            <a:ext cx="553805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APNA</a:t>
            </a:r>
          </a:p>
          <a:p>
            <a:pPr algn="ctr"/>
            <a:r>
              <a:rPr lang="en-US" sz="4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Additional Earnings</a:t>
            </a:r>
            <a:endParaRPr lang="en-US" sz="44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4200" y="1905000"/>
            <a:ext cx="165182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857297"/>
            <a:ext cx="1828800" cy="1933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2057400" y="2590800"/>
            <a:ext cx="4563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 Achievers</a:t>
            </a:r>
            <a:endParaRPr lang="en-US" sz="54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14600" y="3801070"/>
            <a:ext cx="344626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1. Fast Cash</a:t>
            </a:r>
            <a:endParaRPr lang="en-US" sz="4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49630" y="4572000"/>
            <a:ext cx="638957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2. Leadership Income</a:t>
            </a:r>
            <a:endParaRPr lang="en-US" sz="4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38400" y="5325070"/>
            <a:ext cx="494148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3. Royalty Bonus</a:t>
            </a:r>
            <a:endParaRPr lang="en-US" sz="4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9364" y="1066800"/>
            <a:ext cx="28980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Apna</a:t>
            </a:r>
            <a:endParaRPr lang="en-US" sz="48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4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Fast Cash</a:t>
            </a:r>
            <a:endParaRPr lang="en-US" sz="4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95400" y="2895600"/>
            <a:ext cx="6357254" cy="35394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You will earn</a:t>
            </a:r>
          </a:p>
          <a:p>
            <a:pPr algn="ctr"/>
            <a:r>
              <a:rPr lang="en-US" sz="32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10% additional </a:t>
            </a:r>
            <a:endParaRPr lang="en-US" sz="3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of the collective bonus of</a:t>
            </a:r>
          </a:p>
          <a:p>
            <a:pPr algn="ctr"/>
            <a:r>
              <a:rPr lang="en-US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Your</a:t>
            </a:r>
            <a:r>
              <a:rPr lang="en-U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32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direct referrals</a:t>
            </a:r>
            <a:endParaRPr lang="en-US" sz="32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By referring</a:t>
            </a:r>
          </a:p>
          <a:p>
            <a:pPr algn="ctr"/>
            <a:r>
              <a:rPr lang="en-US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Minimum TWO Direct Referrals</a:t>
            </a:r>
          </a:p>
          <a:p>
            <a:pPr algn="ctr"/>
            <a:r>
              <a:rPr lang="en-US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in</a:t>
            </a:r>
            <a:r>
              <a:rPr lang="en-U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32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one week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0" y="1828800"/>
            <a:ext cx="2747030" cy="2057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7675" y="1371600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8044" y="1828800"/>
            <a:ext cx="2466621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Rectangle 1"/>
          <p:cNvSpPr/>
          <p:nvPr/>
        </p:nvSpPr>
        <p:spPr>
          <a:xfrm>
            <a:off x="990600" y="685800"/>
            <a:ext cx="740754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Apna </a:t>
            </a:r>
            <a:r>
              <a:rPr lang="en-US" sz="4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Leadership Income</a:t>
            </a:r>
            <a:endParaRPr lang="en-US" sz="4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9600" y="3846255"/>
            <a:ext cx="6317563" cy="261610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2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Rs. </a:t>
            </a:r>
            <a:r>
              <a:rPr lang="en-US" sz="36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200</a:t>
            </a:r>
            <a:r>
              <a:rPr lang="en-US" sz="32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/- </a:t>
            </a:r>
            <a:r>
              <a:rPr lang="en-U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from each sale</a:t>
            </a:r>
          </a:p>
          <a:p>
            <a:pPr algn="ctr"/>
            <a:r>
              <a:rPr lang="en-U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Globally will be deposited</a:t>
            </a:r>
          </a:p>
          <a:p>
            <a:pPr algn="ctr"/>
            <a:r>
              <a:rPr lang="en-U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In </a:t>
            </a:r>
            <a:r>
              <a:rPr lang="en-US" sz="32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Special Pool</a:t>
            </a:r>
          </a:p>
          <a:p>
            <a:pPr algn="ctr"/>
            <a:r>
              <a:rPr lang="en-U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Which will be equally</a:t>
            </a:r>
          </a:p>
          <a:p>
            <a:pPr algn="ctr"/>
            <a:r>
              <a:rPr lang="en-U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Distributed Among </a:t>
            </a:r>
            <a:r>
              <a:rPr lang="en-US" sz="32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ACHIEVERS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2036" y="2719450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21636" y="2731325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1236" y="2731325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0836" y="2731325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55036" y="1793175"/>
            <a:ext cx="704850" cy="92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08683" y="2731325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Rectangle 15"/>
          <p:cNvSpPr/>
          <p:nvPr/>
        </p:nvSpPr>
        <p:spPr>
          <a:xfrm>
            <a:off x="2774399" y="3195935"/>
            <a:ext cx="3218895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 Direct Referrals in 2 weeks</a:t>
            </a:r>
            <a:endParaRPr lang="en-US" b="1" cap="none" spc="0" dirty="0">
              <a:ln w="11430"/>
              <a:solidFill>
                <a:srgbClr val="80008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88236" y="16764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17036" y="16764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200" y="1600200"/>
            <a:ext cx="2133601" cy="2143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92251" y="609600"/>
            <a:ext cx="433714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Apna</a:t>
            </a:r>
            <a:endParaRPr lang="en-US" sz="48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4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Royalty Bonus</a:t>
            </a:r>
            <a:endParaRPr lang="en-US" sz="4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2209800"/>
            <a:ext cx="266700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838200"/>
            <a:ext cx="2362200" cy="3223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3329050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2600" y="3340925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3340925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3340925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2402775"/>
            <a:ext cx="704850" cy="92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39647" y="3340925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9200" y="22860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48000" y="22860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ight Arrow 13"/>
          <p:cNvSpPr/>
          <p:nvPr/>
        </p:nvSpPr>
        <p:spPr>
          <a:xfrm rot="5400000">
            <a:off x="1524000" y="4419600"/>
            <a:ext cx="10668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/>
          <p:cNvSpPr/>
          <p:nvPr/>
        </p:nvSpPr>
        <p:spPr>
          <a:xfrm rot="5400000">
            <a:off x="914400" y="4419600"/>
            <a:ext cx="10668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5105400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2600" y="5117275"/>
            <a:ext cx="575153" cy="5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TextBox 17"/>
          <p:cNvSpPr txBox="1"/>
          <p:nvPr/>
        </p:nvSpPr>
        <p:spPr>
          <a:xfrm>
            <a:off x="609600" y="3429000"/>
            <a:ext cx="685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Level-1</a:t>
            </a:r>
            <a:endParaRPr lang="en-US" sz="12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33400" y="5257800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Level-12</a:t>
            </a:r>
            <a:endParaRPr lang="en-US" sz="1200" b="1" dirty="0"/>
          </a:p>
        </p:txBody>
      </p:sp>
      <p:sp>
        <p:nvSpPr>
          <p:cNvPr id="20" name="Right Arrow 19"/>
          <p:cNvSpPr/>
          <p:nvPr/>
        </p:nvSpPr>
        <p:spPr>
          <a:xfrm rot="5400000">
            <a:off x="1828800" y="5867400"/>
            <a:ext cx="4572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ight Arrow 20"/>
          <p:cNvSpPr/>
          <p:nvPr/>
        </p:nvSpPr>
        <p:spPr>
          <a:xfrm rot="5400000">
            <a:off x="1219200" y="5867400"/>
            <a:ext cx="4572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1371600" y="6200001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Crossed</a:t>
            </a:r>
            <a:endParaRPr lang="en-US" sz="1200" b="1" dirty="0"/>
          </a:p>
        </p:txBody>
      </p:sp>
      <p:sp>
        <p:nvSpPr>
          <p:cNvPr id="23" name="Rectangle 22"/>
          <p:cNvSpPr/>
          <p:nvPr/>
        </p:nvSpPr>
        <p:spPr>
          <a:xfrm>
            <a:off x="2903398" y="4060210"/>
            <a:ext cx="5326202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6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Rs. </a:t>
            </a:r>
            <a:r>
              <a:rPr lang="en-US" sz="36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100</a:t>
            </a:r>
            <a:r>
              <a:rPr lang="en-US" sz="26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/- </a:t>
            </a:r>
            <a:r>
              <a:rPr lang="en-US" sz="2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out of</a:t>
            </a:r>
          </a:p>
          <a:p>
            <a:pPr algn="ctr"/>
            <a:r>
              <a:rPr lang="en-US" sz="2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Apna Global Sale</a:t>
            </a:r>
          </a:p>
          <a:p>
            <a:pPr algn="ctr"/>
            <a:r>
              <a:rPr lang="en-US" sz="2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will be deposited In </a:t>
            </a:r>
            <a:r>
              <a:rPr lang="en-US" sz="26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Royalty Pool</a:t>
            </a:r>
          </a:p>
          <a:p>
            <a:pPr algn="ctr"/>
            <a:r>
              <a:rPr lang="en-US" sz="2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Which will be equally</a:t>
            </a:r>
          </a:p>
          <a:p>
            <a:pPr algn="ctr"/>
            <a:r>
              <a:rPr lang="en-US" sz="2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Distributed Among</a:t>
            </a:r>
          </a:p>
          <a:p>
            <a:pPr algn="ctr"/>
            <a:r>
              <a:rPr lang="en-US" sz="26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ACHIEVERS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47800" y="990600"/>
            <a:ext cx="648587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Bonus Distribution Schedule</a:t>
            </a:r>
            <a:endParaRPr lang="en-US" sz="36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200" y="4038600"/>
            <a:ext cx="791152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Closing:</a:t>
            </a:r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Every Friday</a:t>
            </a:r>
          </a:p>
          <a:p>
            <a:r>
              <a:rPr lang="en-US" sz="5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Bonus:</a:t>
            </a:r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Every Saturday</a:t>
            </a:r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1908175"/>
            <a:ext cx="182880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904999"/>
            <a:ext cx="1752600" cy="2020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971550"/>
            <a:ext cx="19812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3200" y="609600"/>
            <a:ext cx="35814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2743200" y="2286000"/>
            <a:ext cx="327006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Apna</a:t>
            </a:r>
            <a:endParaRPr lang="en-US" sz="60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6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Rewards</a:t>
            </a:r>
            <a:endParaRPr lang="en-US" sz="6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3810000"/>
            <a:ext cx="19812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2667000" y="4356318"/>
            <a:ext cx="3392082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CRITERIA</a:t>
            </a:r>
          </a:p>
          <a:p>
            <a:pPr algn="ctr"/>
            <a:r>
              <a:rPr lang="en-US" sz="28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Not more than 50%</a:t>
            </a:r>
          </a:p>
          <a:p>
            <a:pPr algn="ctr"/>
            <a:r>
              <a:rPr lang="en-US" sz="28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Of required sales</a:t>
            </a:r>
          </a:p>
          <a:p>
            <a:pPr algn="ctr"/>
            <a:r>
              <a:rPr lang="en-US" sz="28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In any line</a:t>
            </a:r>
            <a:endParaRPr lang="en-US" sz="28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895350"/>
            <a:ext cx="19812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810000"/>
            <a:ext cx="19812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838200"/>
            <a:ext cx="25241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4310658" y="838200"/>
            <a:ext cx="33855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Apna Reward-1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600" y="3200400"/>
            <a:ext cx="3000180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 just</a:t>
            </a:r>
          </a:p>
          <a:p>
            <a:pPr algn="ctr"/>
            <a:r>
              <a:rPr lang="en-US" sz="60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65 sales</a:t>
            </a:r>
          </a:p>
          <a:p>
            <a:pPr algn="ctr"/>
            <a:r>
              <a:rPr lang="en-US" sz="6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Only</a:t>
            </a:r>
            <a:endParaRPr lang="en-US" sz="6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1000" y="990600"/>
            <a:ext cx="98241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990600"/>
            <a:ext cx="98241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1000" y="5410200"/>
            <a:ext cx="98241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5410200"/>
            <a:ext cx="98241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Rectangle 9"/>
          <p:cNvSpPr/>
          <p:nvPr/>
        </p:nvSpPr>
        <p:spPr>
          <a:xfrm>
            <a:off x="4255668" y="1371600"/>
            <a:ext cx="328813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2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Hi-Speed</a:t>
            </a:r>
            <a:endParaRPr lang="en-US" sz="3200" b="1" dirty="0" smtClean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32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70cc Bike</a:t>
            </a:r>
            <a:endParaRPr lang="en-US" sz="32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" name="Picture 1" descr="C:\Documents and Settings\Administrator\Desktop\Hi-Spee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2514601"/>
            <a:ext cx="4419600" cy="3352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3001714"/>
            <a:ext cx="3438525" cy="2789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4406952" y="1258669"/>
            <a:ext cx="344164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Apna Reward-2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7275" y="1143000"/>
            <a:ext cx="25241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664921" y="3623608"/>
            <a:ext cx="337367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 just</a:t>
            </a:r>
          </a:p>
          <a:p>
            <a:pPr algn="ctr"/>
            <a:r>
              <a:rPr lang="en-US" sz="60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300 sales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48600" y="990600"/>
            <a:ext cx="98241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37186" y="990600"/>
            <a:ext cx="98241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4038600" y="2438400"/>
            <a:ext cx="427456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cap="none" spc="0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Brand New </a:t>
            </a:r>
            <a:r>
              <a:rPr lang="en-US" sz="3600" b="1" cap="none" spc="0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LapTop</a:t>
            </a:r>
            <a:endParaRPr lang="en-US" sz="36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67600" y="3276600"/>
            <a:ext cx="98241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7200" y="5257800"/>
            <a:ext cx="98241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19600" y="1440359"/>
            <a:ext cx="41489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Apna Reward-3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7275" y="1143000"/>
            <a:ext cx="25241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664921" y="3623608"/>
            <a:ext cx="343459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 just</a:t>
            </a:r>
          </a:p>
          <a:p>
            <a:pPr algn="ctr"/>
            <a:r>
              <a:rPr lang="en-US" sz="60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800 sales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780034"/>
            <a:ext cx="3810000" cy="26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4516480" y="2362200"/>
            <a:ext cx="39417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UMRAH</a:t>
            </a:r>
          </a:p>
          <a:p>
            <a:pPr algn="ctr"/>
            <a:r>
              <a:rPr lang="en-US" sz="4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(Stay + Ticket)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53400" y="685800"/>
            <a:ext cx="785931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9869" y="2133600"/>
            <a:ext cx="785931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72374" y="1447800"/>
            <a:ext cx="41858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Apna Reward-4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3623608"/>
            <a:ext cx="384015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 just</a:t>
            </a:r>
          </a:p>
          <a:p>
            <a:pPr algn="ctr"/>
            <a:r>
              <a:rPr lang="en-US" sz="60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2000 sales</a:t>
            </a:r>
          </a:p>
        </p:txBody>
      </p:sp>
      <p:pic>
        <p:nvPicPr>
          <p:cNvPr id="5" name="Picture 4" descr="home1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4476750" y="4724400"/>
            <a:ext cx="1314450" cy="1285875"/>
          </a:xfrm>
          <a:prstGeom prst="rect">
            <a:avLst/>
          </a:prstGeom>
        </p:spPr>
      </p:pic>
      <p:pic>
        <p:nvPicPr>
          <p:cNvPr id="6" name="Picture 5" descr="home2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6096000" y="5029200"/>
            <a:ext cx="1381125" cy="542925"/>
          </a:xfrm>
          <a:prstGeom prst="rect">
            <a:avLst/>
          </a:prstGeom>
        </p:spPr>
      </p:pic>
      <p:pic>
        <p:nvPicPr>
          <p:cNvPr id="7" name="Picture 6" descr="home.jpg"/>
          <p:cNvPicPr/>
          <p:nvPr/>
        </p:nvPicPr>
        <p:blipFill>
          <a:blip r:embed="rId4"/>
          <a:stretch>
            <a:fillRect/>
          </a:stretch>
        </p:blipFill>
        <p:spPr>
          <a:xfrm>
            <a:off x="7620000" y="3657600"/>
            <a:ext cx="790575" cy="1924050"/>
          </a:xfrm>
          <a:prstGeom prst="rect">
            <a:avLst/>
          </a:prstGeom>
        </p:spPr>
      </p:pic>
      <p:pic>
        <p:nvPicPr>
          <p:cNvPr id="8" name="Picture 7" descr="iron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172200" y="5638800"/>
            <a:ext cx="1219200" cy="914400"/>
          </a:xfrm>
          <a:prstGeom prst="rect">
            <a:avLst/>
          </a:prstGeom>
        </p:spPr>
      </p:pic>
      <p:pic>
        <p:nvPicPr>
          <p:cNvPr id="9" name="Picture 8" descr="home 4.jpg"/>
          <p:cNvPicPr/>
          <p:nvPr/>
        </p:nvPicPr>
        <p:blipFill>
          <a:blip r:embed="rId6"/>
          <a:stretch>
            <a:fillRect/>
          </a:stretch>
        </p:blipFill>
        <p:spPr>
          <a:xfrm>
            <a:off x="5962650" y="3124200"/>
            <a:ext cx="1581150" cy="1828800"/>
          </a:xfrm>
          <a:prstGeom prst="rect">
            <a:avLst/>
          </a:prstGeom>
        </p:spPr>
      </p:pic>
      <p:pic>
        <p:nvPicPr>
          <p:cNvPr id="10" name="Picture 9" descr="home3.jpg"/>
          <p:cNvPicPr/>
          <p:nvPr/>
        </p:nvPicPr>
        <p:blipFill>
          <a:blip r:embed="rId7"/>
          <a:stretch>
            <a:fillRect/>
          </a:stretch>
        </p:blipFill>
        <p:spPr>
          <a:xfrm>
            <a:off x="4343400" y="3657600"/>
            <a:ext cx="1504950" cy="73342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343400" y="2735759"/>
            <a:ext cx="410580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Home Package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19200" y="1219200"/>
            <a:ext cx="2028825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45082" y="762000"/>
            <a:ext cx="785931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57600" y="762000"/>
            <a:ext cx="785931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1" y="2743199"/>
            <a:ext cx="4894996" cy="3935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4267200" y="1592759"/>
            <a:ext cx="41537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Apna Reward-5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600" y="3623608"/>
            <a:ext cx="382303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 just</a:t>
            </a:r>
          </a:p>
          <a:p>
            <a:pPr algn="ctr"/>
            <a:r>
              <a:rPr lang="en-US" sz="60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7000 sales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4343400" y="2286000"/>
            <a:ext cx="42225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Suzuki </a:t>
            </a:r>
            <a:r>
              <a:rPr lang="en-US" sz="4400" b="1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Mehran</a:t>
            </a:r>
            <a:endParaRPr lang="en-US" sz="4400" b="1" dirty="0" smtClean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199" y="1143000"/>
            <a:ext cx="2589451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2971800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971800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55383" y="685800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08017" y="685800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693039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3417" y="693039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29400" y="700278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5486400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5486400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83183" y="5493639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2600" y="5493639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78583" y="5500878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4179" y="2895600"/>
            <a:ext cx="4345021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4533034" y="1592759"/>
            <a:ext cx="420025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Apna Reward-6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600" y="3623608"/>
            <a:ext cx="414953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 just</a:t>
            </a:r>
          </a:p>
          <a:p>
            <a:pPr algn="ctr"/>
            <a:r>
              <a:rPr lang="en-US" sz="60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14000 sales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55383" y="685800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8017" y="685800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693039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3417" y="693039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700278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4200" y="5638800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5638800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21783" y="5646039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5646039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5653278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3400" y="5638800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5653278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Rectangle 17"/>
          <p:cNvSpPr/>
          <p:nvPr/>
        </p:nvSpPr>
        <p:spPr>
          <a:xfrm>
            <a:off x="5050780" y="2209800"/>
            <a:ext cx="317882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Honda City</a:t>
            </a: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4983" y="685800"/>
            <a:ext cx="593217" cy="99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" y="914400"/>
            <a:ext cx="3429000" cy="274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28005" y="685800"/>
            <a:ext cx="335399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Apna Grand</a:t>
            </a:r>
          </a:p>
          <a:p>
            <a:pPr algn="ctr"/>
            <a:r>
              <a:rPr lang="en-US" sz="4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Reward</a:t>
            </a:r>
          </a:p>
        </p:txBody>
      </p:sp>
      <p:sp>
        <p:nvSpPr>
          <p:cNvPr id="3" name="Rectangle 2"/>
          <p:cNvSpPr/>
          <p:nvPr/>
        </p:nvSpPr>
        <p:spPr>
          <a:xfrm>
            <a:off x="5145521" y="1905000"/>
            <a:ext cx="280467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House Fund</a:t>
            </a:r>
          </a:p>
          <a:p>
            <a:pPr algn="ctr"/>
            <a:r>
              <a:rPr lang="en-US" sz="36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Rs. 25 Lac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685800"/>
            <a:ext cx="38862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3124200"/>
            <a:ext cx="4699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76200" y="4157008"/>
            <a:ext cx="425212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 just</a:t>
            </a:r>
          </a:p>
          <a:p>
            <a:pPr algn="ctr"/>
            <a:r>
              <a:rPr lang="en-US" sz="60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28000 sales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241765">
            <a:off x="3575247" y="795516"/>
            <a:ext cx="1413327" cy="96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29600" y="1481582"/>
            <a:ext cx="752014" cy="918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55000" y="6015038"/>
            <a:ext cx="664952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69200" y="6019800"/>
            <a:ext cx="664952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7200" y="6019800"/>
            <a:ext cx="664952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45200" y="6024562"/>
            <a:ext cx="664952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59400" y="6019800"/>
            <a:ext cx="664952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46600" y="6024562"/>
            <a:ext cx="664952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" y="1981200"/>
            <a:ext cx="664952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1143000"/>
            <a:ext cx="664952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" y="2890838"/>
            <a:ext cx="664952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876799" y="1295684"/>
          <a:ext cx="4038601" cy="53660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1"/>
                <a:gridCol w="914400"/>
                <a:gridCol w="1219200"/>
                <a:gridCol w="1143000"/>
              </a:tblGrid>
              <a:tr h="606867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Sales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Your Income</a:t>
                      </a:r>
                      <a:endParaRPr lang="en-US" dirty="0"/>
                    </a:p>
                  </a:txBody>
                  <a:tcPr/>
                </a:tc>
              </a:tr>
              <a:tr h="34678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500/-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1000</a:t>
                      </a:r>
                      <a:endParaRPr lang="en-US" dirty="0"/>
                    </a:p>
                  </a:txBody>
                  <a:tcPr/>
                </a:tc>
              </a:tr>
              <a:tr h="34678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200/-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800</a:t>
                      </a:r>
                      <a:endParaRPr lang="en-US" dirty="0"/>
                    </a:p>
                  </a:txBody>
                  <a:tcPr/>
                </a:tc>
              </a:tr>
              <a:tr h="34678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120/-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960</a:t>
                      </a:r>
                      <a:endParaRPr lang="en-US" dirty="0"/>
                    </a:p>
                  </a:txBody>
                  <a:tcPr/>
                </a:tc>
              </a:tr>
              <a:tr h="34678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120/-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1920</a:t>
                      </a:r>
                      <a:endParaRPr lang="en-US" dirty="0"/>
                    </a:p>
                  </a:txBody>
                  <a:tcPr/>
                </a:tc>
              </a:tr>
              <a:tr h="34678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110/-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3520</a:t>
                      </a:r>
                      <a:endParaRPr lang="en-US" dirty="0"/>
                    </a:p>
                  </a:txBody>
                  <a:tcPr/>
                </a:tc>
              </a:tr>
              <a:tr h="34678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110/-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7040</a:t>
                      </a:r>
                      <a:endParaRPr lang="en-US" dirty="0"/>
                    </a:p>
                  </a:txBody>
                  <a:tcPr/>
                </a:tc>
              </a:tr>
              <a:tr h="34678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100/-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12800</a:t>
                      </a:r>
                      <a:endParaRPr lang="en-US" dirty="0"/>
                    </a:p>
                  </a:txBody>
                  <a:tcPr/>
                </a:tc>
              </a:tr>
              <a:tr h="34678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100/-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25600</a:t>
                      </a:r>
                      <a:endParaRPr lang="en-US" dirty="0"/>
                    </a:p>
                  </a:txBody>
                  <a:tcPr/>
                </a:tc>
              </a:tr>
              <a:tr h="34678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100/-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51200</a:t>
                      </a:r>
                      <a:endParaRPr lang="en-US" dirty="0"/>
                    </a:p>
                  </a:txBody>
                  <a:tcPr/>
                </a:tc>
              </a:tr>
              <a:tr h="34678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100/-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102400</a:t>
                      </a:r>
                      <a:endParaRPr lang="en-US" dirty="0"/>
                    </a:p>
                  </a:txBody>
                  <a:tcPr/>
                </a:tc>
              </a:tr>
              <a:tr h="34678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2048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100/-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204800</a:t>
                      </a:r>
                      <a:endParaRPr lang="en-US" dirty="0"/>
                    </a:p>
                  </a:txBody>
                  <a:tcPr/>
                </a:tc>
              </a:tr>
              <a:tr h="34678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4096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100/-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409600</a:t>
                      </a:r>
                      <a:endParaRPr lang="en-US" dirty="0"/>
                    </a:p>
                  </a:txBody>
                  <a:tcPr/>
                </a:tc>
              </a:tr>
              <a:tr h="336879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rgbClr val="800080"/>
                          </a:solidFill>
                          <a:latin typeface="Arial Black" pitchFamily="34" charset="0"/>
                        </a:rPr>
                        <a:t>8192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rgbClr val="800080"/>
                          </a:solidFill>
                          <a:latin typeface="Arial Black" pitchFamily="34" charset="0"/>
                        </a:rPr>
                        <a:t>Total Rs.</a:t>
                      </a:r>
                      <a:endParaRPr lang="en-US" sz="1600" dirty="0">
                        <a:solidFill>
                          <a:srgbClr val="80008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rgbClr val="800080"/>
                          </a:solidFill>
                          <a:latin typeface="Arial Black" pitchFamily="34" charset="0"/>
                        </a:rPr>
                        <a:t>821640</a:t>
                      </a:r>
                      <a:endParaRPr lang="en-US" sz="1600" dirty="0">
                        <a:solidFill>
                          <a:srgbClr val="80008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143000" y="76200"/>
            <a:ext cx="719139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What you Get?</a:t>
            </a:r>
          </a:p>
          <a:p>
            <a:pPr algn="ctr"/>
            <a:r>
              <a:rPr lang="en-US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By Minimum work with </a:t>
            </a:r>
            <a:r>
              <a:rPr lang="en-US" sz="36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ApnaBiz</a:t>
            </a:r>
            <a:endParaRPr lang="en-US" sz="36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0" y="1676400"/>
            <a:ext cx="226933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Your Income</a:t>
            </a:r>
          </a:p>
          <a:p>
            <a:pPr algn="ctr"/>
            <a:r>
              <a:rPr lang="en-U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On just TWO</a:t>
            </a:r>
          </a:p>
          <a:p>
            <a:pPr algn="ctr"/>
            <a:r>
              <a:rPr lang="en-US" sz="2400" b="1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Sales per week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" y="144780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7648" y="2971800"/>
            <a:ext cx="1713552" cy="137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6" descr="home1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81200" y="3810000"/>
            <a:ext cx="838200" cy="914400"/>
          </a:xfrm>
          <a:prstGeom prst="rect">
            <a:avLst/>
          </a:prstGeom>
        </p:spPr>
      </p:pic>
      <p:pic>
        <p:nvPicPr>
          <p:cNvPr id="8" name="Picture 7" descr="home2.jpg"/>
          <p:cNvPicPr/>
          <p:nvPr/>
        </p:nvPicPr>
        <p:blipFill>
          <a:blip r:embed="rId5"/>
          <a:stretch>
            <a:fillRect/>
          </a:stretch>
        </p:blipFill>
        <p:spPr>
          <a:xfrm>
            <a:off x="3048000" y="4419600"/>
            <a:ext cx="1381125" cy="542925"/>
          </a:xfrm>
          <a:prstGeom prst="rect">
            <a:avLst/>
          </a:prstGeom>
        </p:spPr>
      </p:pic>
      <p:pic>
        <p:nvPicPr>
          <p:cNvPr id="9" name="Picture 8" descr="home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191000" y="2895600"/>
            <a:ext cx="457200" cy="1143000"/>
          </a:xfrm>
          <a:prstGeom prst="rect">
            <a:avLst/>
          </a:prstGeom>
        </p:spPr>
      </p:pic>
      <p:pic>
        <p:nvPicPr>
          <p:cNvPr id="11" name="Picture 10" descr="home 4.jpg"/>
          <p:cNvPicPr/>
          <p:nvPr/>
        </p:nvPicPr>
        <p:blipFill>
          <a:blip r:embed="rId7"/>
          <a:stretch>
            <a:fillRect/>
          </a:stretch>
        </p:blipFill>
        <p:spPr>
          <a:xfrm>
            <a:off x="2971800" y="2743200"/>
            <a:ext cx="1143000" cy="1447800"/>
          </a:xfrm>
          <a:prstGeom prst="rect">
            <a:avLst/>
          </a:prstGeom>
        </p:spPr>
      </p:pic>
      <p:pic>
        <p:nvPicPr>
          <p:cNvPr id="12" name="Picture 11" descr="home3.jp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905000" y="3200400"/>
            <a:ext cx="895350" cy="457200"/>
          </a:xfrm>
          <a:prstGeom prst="rect">
            <a:avLst/>
          </a:prstGeom>
        </p:spPr>
      </p:pic>
      <p:pic>
        <p:nvPicPr>
          <p:cNvPr id="10" name="Picture 9" descr="iron.jpg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200400" y="3886200"/>
            <a:ext cx="762000" cy="457200"/>
          </a:xfrm>
          <a:prstGeom prst="rect">
            <a:avLst/>
          </a:prstGeom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45142" y="4724400"/>
            <a:ext cx="161471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ctangle 13"/>
          <p:cNvSpPr/>
          <p:nvPr/>
        </p:nvSpPr>
        <p:spPr>
          <a:xfrm>
            <a:off x="228600" y="4343400"/>
            <a:ext cx="13869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UMRAH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905000" y="5037386"/>
            <a:ext cx="1304925" cy="1058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1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352800" y="5181600"/>
            <a:ext cx="1240915" cy="917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28799"/>
            <a:ext cx="9144000" cy="4908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2438400" y="983159"/>
            <a:ext cx="469878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Apna Great News</a:t>
            </a:r>
          </a:p>
        </p:txBody>
      </p:sp>
      <p:sp>
        <p:nvSpPr>
          <p:cNvPr id="4" name="Rectangle 3"/>
          <p:cNvSpPr/>
          <p:nvPr/>
        </p:nvSpPr>
        <p:spPr>
          <a:xfrm>
            <a:off x="4617490" y="3962400"/>
            <a:ext cx="216431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 You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7" descr="success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2800" y="914400"/>
            <a:ext cx="1524000" cy="50292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914401" y="649069"/>
            <a:ext cx="6324600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ffectLst/>
          <a:scene3d>
            <a:camera prst="perspectiveBelow"/>
            <a:lightRig rig="threePt" dir="t"/>
          </a:scene3d>
          <a:sp3d>
            <a:bevelT w="139700" h="139700" prst="divot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Re-Purchasing Opportunity</a:t>
            </a:r>
          </a:p>
        </p:txBody>
      </p:sp>
      <p:sp>
        <p:nvSpPr>
          <p:cNvPr id="4" name="Rectangle 3"/>
          <p:cNvSpPr/>
          <p:nvPr/>
        </p:nvSpPr>
        <p:spPr>
          <a:xfrm>
            <a:off x="762000" y="1295400"/>
            <a:ext cx="64008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You will enjoy </a:t>
            </a:r>
            <a:r>
              <a:rPr lang="en-US" sz="32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huge discount</a:t>
            </a:r>
          </a:p>
          <a:p>
            <a:pPr algn="ctr"/>
            <a:r>
              <a:rPr lang="en-US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On re-purchasing the products</a:t>
            </a:r>
            <a:endParaRPr lang="en-US" sz="3200" b="1" dirty="0" smtClean="0">
              <a:ln w="11430"/>
              <a:solidFill>
                <a:srgbClr val="80008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95560" y="5715000"/>
            <a:ext cx="111904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062359">
            <a:off x="362435" y="4488442"/>
            <a:ext cx="1133382" cy="777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Rectangle 9"/>
          <p:cNvSpPr/>
          <p:nvPr/>
        </p:nvSpPr>
        <p:spPr>
          <a:xfrm>
            <a:off x="2743200" y="3195935"/>
            <a:ext cx="40668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 Rs. 4300/- only (40 PVs)</a:t>
            </a:r>
            <a:endParaRPr lang="en-US" sz="2400" b="1" dirty="0" smtClean="0">
              <a:ln w="11430"/>
              <a:solidFill>
                <a:srgbClr val="80008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95600" y="4719935"/>
            <a:ext cx="283218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 Rs. 4300/- only</a:t>
            </a:r>
            <a:endParaRPr lang="en-US" sz="2400" b="1" dirty="0" smtClean="0">
              <a:ln w="11430"/>
              <a:solidFill>
                <a:srgbClr val="80008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95749" y="5786735"/>
            <a:ext cx="284642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 Rs. 2800/- only</a:t>
            </a:r>
            <a:endParaRPr lang="en-US" sz="2400" b="1" dirty="0" smtClean="0">
              <a:ln w="11430"/>
              <a:solidFill>
                <a:srgbClr val="80008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2362200" y="3352800"/>
            <a:ext cx="381000" cy="152400"/>
          </a:xfrm>
          <a:prstGeom prst="rightArrow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/>
          <p:cNvSpPr/>
          <p:nvPr/>
        </p:nvSpPr>
        <p:spPr>
          <a:xfrm>
            <a:off x="2514600" y="4876800"/>
            <a:ext cx="381000" cy="152400"/>
          </a:xfrm>
          <a:prstGeom prst="rightArrow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/>
          <p:cNvSpPr/>
          <p:nvPr/>
        </p:nvSpPr>
        <p:spPr>
          <a:xfrm>
            <a:off x="2514600" y="5943600"/>
            <a:ext cx="381000" cy="152400"/>
          </a:xfrm>
          <a:prstGeom prst="rightArrow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062359">
            <a:off x="1212944" y="4486760"/>
            <a:ext cx="1133382" cy="777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697" name="Picture 1" descr="H:\Energy card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5791200"/>
            <a:ext cx="1281112" cy="739894"/>
          </a:xfrm>
          <a:prstGeom prst="rect">
            <a:avLst/>
          </a:prstGeom>
          <a:noFill/>
        </p:spPr>
      </p:pic>
      <p:pic>
        <p:nvPicPr>
          <p:cNvPr id="29698" name="Picture 2" descr="H:\DSC0095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2667000"/>
            <a:ext cx="1676400" cy="152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0" grpId="0"/>
      <p:bldP spid="11" grpId="0"/>
      <p:bldP spid="12" grpId="0"/>
      <p:bldP spid="13" grpId="0" animBg="1"/>
      <p:bldP spid="14" grpId="0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43001" y="304800"/>
            <a:ext cx="5791199" cy="120032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/>
          <a:scene3d>
            <a:camera prst="perspectiveBelow"/>
            <a:lightRig rig="threePt" dir="t"/>
          </a:scene3d>
          <a:sp3d>
            <a:bevelT w="139700" h="139700" prst="divot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Re-Purchasing by teams</a:t>
            </a:r>
          </a:p>
          <a:p>
            <a:pPr algn="ctr"/>
            <a:r>
              <a:rPr lang="en-US" sz="36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(1 PV = Rs. 50/-)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524000" y="1600200"/>
          <a:ext cx="5181600" cy="509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800"/>
                <a:gridCol w="2590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Re-Purchasing by team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Your commission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Level-1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Level-2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Level-3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Level-4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Level-5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Level-6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Level-7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Level-8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Level-9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Level-10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Level-11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Level-12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4%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4200" y="1600200"/>
            <a:ext cx="19431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599" y="1219200"/>
            <a:ext cx="2593789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3132138" y="333375"/>
            <a:ext cx="4895850" cy="19383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Success Starts HERE!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692275" y="4859338"/>
            <a:ext cx="7239000" cy="646331"/>
          </a:xfrm>
          <a:prstGeom prst="rect">
            <a:avLst/>
          </a:prstGeom>
          <a:solidFill>
            <a:srgbClr val="EAEAEA"/>
          </a:solidFill>
          <a:ln w="76200">
            <a:noFill/>
            <a:miter lim="800000"/>
            <a:headEnd/>
            <a:tailEnd/>
          </a:ln>
          <a:effectLst>
            <a:outerShdw dist="56796" dir="1593903" algn="ctr" rotWithShape="0">
              <a:srgbClr val="5F5F5F"/>
            </a:outerShdw>
          </a:effectLst>
        </p:spPr>
        <p:txBody>
          <a:bodyPr anchor="ctr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 b="1" i="1" u="none" dirty="0">
                <a:solidFill>
                  <a:srgbClr val="000000"/>
                </a:solidFill>
                <a:latin typeface="Arial Black" pitchFamily="34" charset="0"/>
              </a:rPr>
              <a:t>   </a:t>
            </a:r>
            <a:r>
              <a:rPr lang="en-US" sz="3600" b="1" i="1" u="none" dirty="0" err="1" smtClean="0">
                <a:solidFill>
                  <a:srgbClr val="000000"/>
                </a:solidFill>
                <a:latin typeface="Arial Black" pitchFamily="34" charset="0"/>
              </a:rPr>
              <a:t>ApnaBIZ</a:t>
            </a:r>
            <a:r>
              <a:rPr lang="th-TH" sz="3200" b="1" i="1" u="none" dirty="0" smtClean="0">
                <a:solidFill>
                  <a:srgbClr val="000000"/>
                </a:solidFill>
                <a:latin typeface="Arial Black" pitchFamily="34" charset="0"/>
              </a:rPr>
              <a:t> </a:t>
            </a:r>
            <a:r>
              <a:rPr lang="th-TH" sz="1800" b="1" i="1" u="none" dirty="0">
                <a:solidFill>
                  <a:srgbClr val="000000"/>
                </a:solidFill>
                <a:latin typeface="Arial Black" pitchFamily="34" charset="0"/>
              </a:rPr>
              <a:t>offers the BEST </a:t>
            </a:r>
            <a:r>
              <a:rPr lang="th-TH" sz="1800" b="1" i="1" u="none" dirty="0" smtClean="0">
                <a:solidFill>
                  <a:srgbClr val="000000"/>
                </a:solidFill>
                <a:latin typeface="Arial Black" pitchFamily="34" charset="0"/>
              </a:rPr>
              <a:t>Business</a:t>
            </a:r>
            <a:endParaRPr lang="th-TH" sz="1800" b="1" i="1" u="none" dirty="0">
              <a:solidFill>
                <a:srgbClr val="000000"/>
              </a:solidFill>
              <a:latin typeface="Arial Black" pitchFamily="34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107950" y="4478338"/>
          <a:ext cx="2038350" cy="2028825"/>
        </p:xfrm>
        <a:graphic>
          <a:graphicData uri="http://schemas.openxmlformats.org/presentationml/2006/ole">
            <p:oleObj spid="_x0000_s27650" name="Clip" r:id="rId4" imgW="3482280" imgH="3468960" progId="">
              <p:embed/>
            </p:oleObj>
          </a:graphicData>
        </a:graphic>
      </p:graphicFrame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895600" y="5867400"/>
            <a:ext cx="5791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sz="3600" b="1" i="1" u="none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LETS GET STARTED!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2243138" y="3860800"/>
            <a:ext cx="5057796" cy="615553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2">
                <a:alpha val="50000"/>
              </a:schemeClr>
            </a:outerShdw>
          </a:effectLst>
        </p:spPr>
        <p:txBody>
          <a:bodyPr wrap="none" tIns="0" bIns="0">
            <a:spAutoFit/>
          </a:bodyPr>
          <a:lstStyle/>
          <a:p>
            <a:pPr algn="ctr"/>
            <a:r>
              <a:rPr lang="en-US" sz="4000" b="1" u="none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Right now today .. </a:t>
            </a:r>
          </a:p>
        </p:txBody>
      </p:sp>
      <p:grpSp>
        <p:nvGrpSpPr>
          <p:cNvPr id="10" name="Group 10"/>
          <p:cNvGrpSpPr>
            <a:grpSpLocks/>
          </p:cNvGrpSpPr>
          <p:nvPr/>
        </p:nvGrpSpPr>
        <p:grpSpPr bwMode="auto">
          <a:xfrm>
            <a:off x="5978525" y="1798638"/>
            <a:ext cx="2708275" cy="2239962"/>
            <a:chOff x="963" y="1557"/>
            <a:chExt cx="3834" cy="1620"/>
          </a:xfrm>
        </p:grpSpPr>
        <p:sp>
          <p:nvSpPr>
            <p:cNvPr id="11" name="AutoShape 11"/>
            <p:cNvSpPr>
              <a:spLocks noChangeArrowheads="1"/>
            </p:cNvSpPr>
            <p:nvPr/>
          </p:nvSpPr>
          <p:spPr bwMode="auto">
            <a:xfrm>
              <a:off x="963" y="1557"/>
              <a:ext cx="3834" cy="1620"/>
            </a:xfrm>
            <a:prstGeom prst="irregularSeal1">
              <a:avLst/>
            </a:prstGeom>
            <a:solidFill>
              <a:srgbClr val="FFFF66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WordArt 12"/>
            <p:cNvSpPr>
              <a:spLocks noChangeArrowheads="1" noChangeShapeType="1" noTextEdit="1"/>
            </p:cNvSpPr>
            <p:nvPr/>
          </p:nvSpPr>
          <p:spPr bwMode="auto">
            <a:xfrm>
              <a:off x="1702" y="2070"/>
              <a:ext cx="2211" cy="489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kern="10" dirty="0">
                  <a:ln w="9525">
                    <a:solidFill>
                      <a:srgbClr val="FF6600"/>
                    </a:solidFill>
                    <a:round/>
                    <a:headEnd/>
                    <a:tailEnd/>
                  </a:ln>
                  <a:solidFill>
                    <a:srgbClr val="FF0000"/>
                  </a:solidFill>
                  <a:latin typeface="Arial Black"/>
                </a:rPr>
                <a:t>JOIN NOW !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024832"/>
            <a:ext cx="7146166" cy="5499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2754</TotalTime>
  <Words>645</Words>
  <Application>Microsoft Office PowerPoint</Application>
  <PresentationFormat>On-screen Show (4:3)</PresentationFormat>
  <Paragraphs>283</Paragraphs>
  <Slides>28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1" baseType="lpstr">
      <vt:lpstr>Flow</vt:lpstr>
      <vt:lpstr>Adobe Photoshop Image</vt:lpstr>
      <vt:lpstr>Clip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Company>ABS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ABS</dc:creator>
  <cp:lastModifiedBy>ABS</cp:lastModifiedBy>
  <cp:revision>405</cp:revision>
  <dcterms:created xsi:type="dcterms:W3CDTF">2012-02-15T11:24:16Z</dcterms:created>
  <dcterms:modified xsi:type="dcterms:W3CDTF">2012-06-13T11:10:45Z</dcterms:modified>
</cp:coreProperties>
</file>